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mp3" ContentType="audio/mpe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65" r:id="rId3"/>
    <p:sldId id="266" r:id="rId4"/>
    <p:sldId id="257" r:id="rId5"/>
    <p:sldId id="258" r:id="rId6"/>
    <p:sldId id="259" r:id="rId7"/>
    <p:sldId id="260" r:id="rId8"/>
    <p:sldId id="261" r:id="rId9"/>
    <p:sldId id="262" r:id="rId10"/>
    <p:sldId id="263" r:id="rId11"/>
    <p:sldId id="264"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3382" autoAdjust="0"/>
    <p:restoredTop sz="94660"/>
  </p:normalViewPr>
  <p:slideViewPr>
    <p:cSldViewPr>
      <p:cViewPr varScale="1">
        <p:scale>
          <a:sx n="105" d="100"/>
          <a:sy n="105" d="100"/>
        </p:scale>
        <p:origin x="-23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AF3D55-C526-4416-8D79-1B796A3C1EF0}" type="datetimeFigureOut">
              <a:rPr lang="ru-RU" smtClean="0"/>
              <a:pPr/>
              <a:t>26.12.2020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D49A8E-39D6-4780-AFFB-008ACECD30AF}" type="slidenum">
              <a:rPr lang="ru-RU" smtClean="0"/>
              <a:pPr/>
              <a:t>‹#›</a:t>
            </a:fld>
            <a:endParaRPr lang="ru-RU"/>
          </a:p>
        </p:txBody>
      </p:sp>
    </p:spTree>
    <p:extLst>
      <p:ext uri="{BB962C8B-B14F-4D97-AF65-F5344CB8AC3E}">
        <p14:creationId xmlns="" xmlns:p14="http://schemas.microsoft.com/office/powerpoint/2010/main" val="2949600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8287783-C2D1-4E7E-A66B-6759FA0E6C6E}" type="datetimeFigureOut">
              <a:rPr lang="ru-RU" smtClean="0"/>
              <a:pPr/>
              <a:t>26.12.2020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1F0E01-338A-4580-B62E-570E8AFC29D0}" type="slidenum">
              <a:rPr lang="ru-RU" smtClean="0"/>
              <a:pPr/>
              <a:t>‹#›</a:t>
            </a:fld>
            <a:endParaRPr lang="ru-RU"/>
          </a:p>
        </p:txBody>
      </p:sp>
    </p:spTree>
    <p:extLst>
      <p:ext uri="{BB962C8B-B14F-4D97-AF65-F5344CB8AC3E}">
        <p14:creationId xmlns="" xmlns:p14="http://schemas.microsoft.com/office/powerpoint/2010/main" val="2590460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8287783-C2D1-4E7E-A66B-6759FA0E6C6E}" type="datetimeFigureOut">
              <a:rPr lang="ru-RU" smtClean="0"/>
              <a:pPr/>
              <a:t>26.12.2020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1F0E01-338A-4580-B62E-570E8AFC29D0}" type="slidenum">
              <a:rPr lang="ru-RU" smtClean="0"/>
              <a:pPr/>
              <a:t>‹#›</a:t>
            </a:fld>
            <a:endParaRPr lang="ru-RU"/>
          </a:p>
        </p:txBody>
      </p:sp>
    </p:spTree>
    <p:extLst>
      <p:ext uri="{BB962C8B-B14F-4D97-AF65-F5344CB8AC3E}">
        <p14:creationId xmlns="" xmlns:p14="http://schemas.microsoft.com/office/powerpoint/2010/main" val="1217840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8287783-C2D1-4E7E-A66B-6759FA0E6C6E}" type="datetimeFigureOut">
              <a:rPr lang="ru-RU" smtClean="0"/>
              <a:pPr/>
              <a:t>26.12.2020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1F0E01-338A-4580-B62E-570E8AFC29D0}" type="slidenum">
              <a:rPr lang="ru-RU" smtClean="0"/>
              <a:pPr/>
              <a:t>‹#›</a:t>
            </a:fld>
            <a:endParaRPr lang="ru-RU"/>
          </a:p>
        </p:txBody>
      </p:sp>
    </p:spTree>
    <p:extLst>
      <p:ext uri="{BB962C8B-B14F-4D97-AF65-F5344CB8AC3E}">
        <p14:creationId xmlns="" xmlns:p14="http://schemas.microsoft.com/office/powerpoint/2010/main" val="1758867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8287783-C2D1-4E7E-A66B-6759FA0E6C6E}" type="datetimeFigureOut">
              <a:rPr lang="ru-RU" smtClean="0"/>
              <a:pPr/>
              <a:t>26.12.2020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01F0E01-338A-4580-B62E-570E8AFC29D0}" type="slidenum">
              <a:rPr lang="ru-RU" smtClean="0"/>
              <a:pPr/>
              <a:t>‹#›</a:t>
            </a:fld>
            <a:endParaRPr lang="ru-RU"/>
          </a:p>
        </p:txBody>
      </p:sp>
    </p:spTree>
    <p:extLst>
      <p:ext uri="{BB962C8B-B14F-4D97-AF65-F5344CB8AC3E}">
        <p14:creationId xmlns="" xmlns:p14="http://schemas.microsoft.com/office/powerpoint/2010/main" val="2085487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8287783-C2D1-4E7E-A66B-6759FA0E6C6E}" type="datetimeFigureOut">
              <a:rPr lang="ru-RU" smtClean="0"/>
              <a:pPr/>
              <a:t>26.12.2020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01F0E01-338A-4580-B62E-570E8AFC29D0}" type="slidenum">
              <a:rPr lang="ru-RU" smtClean="0"/>
              <a:pPr/>
              <a:t>‹#›</a:t>
            </a:fld>
            <a:endParaRPr lang="ru-RU"/>
          </a:p>
        </p:txBody>
      </p:sp>
    </p:spTree>
    <p:extLst>
      <p:ext uri="{BB962C8B-B14F-4D97-AF65-F5344CB8AC3E}">
        <p14:creationId xmlns="" xmlns:p14="http://schemas.microsoft.com/office/powerpoint/2010/main" val="3181385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8287783-C2D1-4E7E-A66B-6759FA0E6C6E}" type="datetimeFigureOut">
              <a:rPr lang="ru-RU" smtClean="0"/>
              <a:pPr/>
              <a:t>26.12.2020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01F0E01-338A-4580-B62E-570E8AFC29D0}" type="slidenum">
              <a:rPr lang="ru-RU" smtClean="0"/>
              <a:pPr/>
              <a:t>‹#›</a:t>
            </a:fld>
            <a:endParaRPr lang="ru-RU"/>
          </a:p>
        </p:txBody>
      </p:sp>
    </p:spTree>
    <p:extLst>
      <p:ext uri="{BB962C8B-B14F-4D97-AF65-F5344CB8AC3E}">
        <p14:creationId xmlns="" xmlns:p14="http://schemas.microsoft.com/office/powerpoint/2010/main" val="1422555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8287783-C2D1-4E7E-A66B-6759FA0E6C6E}" type="datetimeFigureOut">
              <a:rPr lang="ru-RU" smtClean="0"/>
              <a:pPr/>
              <a:t>26.12.2020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01F0E01-338A-4580-B62E-570E8AFC29D0}" type="slidenum">
              <a:rPr lang="ru-RU" smtClean="0"/>
              <a:pPr/>
              <a:t>‹#›</a:t>
            </a:fld>
            <a:endParaRPr lang="ru-RU"/>
          </a:p>
        </p:txBody>
      </p:sp>
    </p:spTree>
    <p:extLst>
      <p:ext uri="{BB962C8B-B14F-4D97-AF65-F5344CB8AC3E}">
        <p14:creationId xmlns="" xmlns:p14="http://schemas.microsoft.com/office/powerpoint/2010/main" val="1543384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8287783-C2D1-4E7E-A66B-6759FA0E6C6E}" type="datetimeFigureOut">
              <a:rPr lang="ru-RU" smtClean="0"/>
              <a:pPr/>
              <a:t>26.12.2020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01F0E01-338A-4580-B62E-570E8AFC29D0}" type="slidenum">
              <a:rPr lang="ru-RU" smtClean="0"/>
              <a:pPr/>
              <a:t>‹#›</a:t>
            </a:fld>
            <a:endParaRPr lang="ru-RU"/>
          </a:p>
        </p:txBody>
      </p:sp>
    </p:spTree>
    <p:extLst>
      <p:ext uri="{BB962C8B-B14F-4D97-AF65-F5344CB8AC3E}">
        <p14:creationId xmlns="" xmlns:p14="http://schemas.microsoft.com/office/powerpoint/2010/main" val="2962837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8287783-C2D1-4E7E-A66B-6759FA0E6C6E}" type="datetimeFigureOut">
              <a:rPr lang="ru-RU" smtClean="0"/>
              <a:pPr/>
              <a:t>26.12.2020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01F0E01-338A-4580-B62E-570E8AFC29D0}" type="slidenum">
              <a:rPr lang="ru-RU" smtClean="0"/>
              <a:pPr/>
              <a:t>‹#›</a:t>
            </a:fld>
            <a:endParaRPr lang="ru-RU"/>
          </a:p>
        </p:txBody>
      </p:sp>
    </p:spTree>
    <p:extLst>
      <p:ext uri="{BB962C8B-B14F-4D97-AF65-F5344CB8AC3E}">
        <p14:creationId xmlns="" xmlns:p14="http://schemas.microsoft.com/office/powerpoint/2010/main" val="4135773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8287783-C2D1-4E7E-A66B-6759FA0E6C6E}" type="datetimeFigureOut">
              <a:rPr lang="ru-RU" smtClean="0"/>
              <a:pPr/>
              <a:t>26.12.2020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1F0E01-338A-4580-B62E-570E8AFC29D0}" type="slidenum">
              <a:rPr lang="ru-RU" smtClean="0"/>
              <a:pPr/>
              <a:t>‹#›</a:t>
            </a:fld>
            <a:endParaRPr lang="ru-RU"/>
          </a:p>
        </p:txBody>
      </p:sp>
    </p:spTree>
    <p:extLst>
      <p:ext uri="{BB962C8B-B14F-4D97-AF65-F5344CB8AC3E}">
        <p14:creationId xmlns="" xmlns:p14="http://schemas.microsoft.com/office/powerpoint/2010/main" val="167678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8287783-C2D1-4E7E-A66B-6759FA0E6C6E}" type="datetimeFigureOut">
              <a:rPr lang="ru-RU" smtClean="0"/>
              <a:pPr/>
              <a:t>26.12.2020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1F0E01-338A-4580-B62E-570E8AFC29D0}" type="slidenum">
              <a:rPr lang="ru-RU" smtClean="0"/>
              <a:pPr/>
              <a:t>‹#›</a:t>
            </a:fld>
            <a:endParaRPr lang="ru-RU"/>
          </a:p>
        </p:txBody>
      </p:sp>
    </p:spTree>
    <p:extLst>
      <p:ext uri="{BB962C8B-B14F-4D97-AF65-F5344CB8AC3E}">
        <p14:creationId xmlns="" xmlns:p14="http://schemas.microsoft.com/office/powerpoint/2010/main" val="2779649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287783-C2D1-4E7E-A66B-6759FA0E6C6E}" type="datetimeFigureOut">
              <a:rPr lang="ru-RU" smtClean="0"/>
              <a:pPr/>
              <a:t>26.12.2020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1F0E01-338A-4580-B62E-570E8AFC29D0}" type="slidenum">
              <a:rPr lang="ru-RU" smtClean="0"/>
              <a:pPr/>
              <a:t>‹#›</a:t>
            </a:fld>
            <a:endParaRPr lang="ru-RU"/>
          </a:p>
        </p:txBody>
      </p:sp>
    </p:spTree>
    <p:extLst>
      <p:ext uri="{BB962C8B-B14F-4D97-AF65-F5344CB8AC3E}">
        <p14:creationId xmlns="" xmlns:p14="http://schemas.microsoft.com/office/powerpoint/2010/main" val="1022275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NULL" TargetMode="External"/><Relationship Id="rId5" Type="http://schemas.openxmlformats.org/officeDocument/2006/relationships/image" Target="../media/image2.png"/><Relationship Id="rId4" Type="http://schemas.microsoft.com/office/2007/relationships/media" Target="../media/media1.mp3"/></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Дом\Documents\+дд 2020-21\+венок\TWaoJHvXEAg.jpg"/>
          <p:cNvPicPr>
            <a:picLocks noChangeAspect="1" noChangeArrowheads="1"/>
          </p:cNvPicPr>
          <p:nvPr/>
        </p:nvPicPr>
        <p:blipFill rotWithShape="1">
          <a:blip r:embed="rId3">
            <a:extLst>
              <a:ext uri="{28A0092B-C50C-407E-A947-70E740481C1C}">
                <a14:useLocalDpi xmlns="" xmlns:a14="http://schemas.microsoft.com/office/drawing/2010/main" val="0"/>
              </a:ext>
            </a:extLst>
          </a:blip>
          <a:srcRect t="90478"/>
          <a:stretch/>
        </p:blipFill>
        <p:spPr bwMode="auto">
          <a:xfrm>
            <a:off x="-36512" y="5656426"/>
            <a:ext cx="9144000" cy="600787"/>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C:\Users\Дом\Documents\+дд 2020-21\+венок\TWaoJHvXEAg.jpg"/>
          <p:cNvPicPr>
            <a:picLocks noChangeAspect="1" noChangeArrowheads="1"/>
          </p:cNvPicPr>
          <p:nvPr/>
        </p:nvPicPr>
        <p:blipFill rotWithShape="1">
          <a:blip r:embed="rId3">
            <a:extLst>
              <a:ext uri="{28A0092B-C50C-407E-A947-70E740481C1C}">
                <a14:useLocalDpi xmlns="" xmlns:a14="http://schemas.microsoft.com/office/drawing/2010/main" val="0"/>
              </a:ext>
            </a:extLst>
          </a:blip>
          <a:srcRect t="90478"/>
          <a:stretch/>
        </p:blipFill>
        <p:spPr bwMode="auto">
          <a:xfrm>
            <a:off x="-36512" y="6257213"/>
            <a:ext cx="9144000" cy="600787"/>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C:\Users\Дом\Documents\+дд 2020-21\+венок\TWaoJHvXEAg.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0" y="0"/>
            <a:ext cx="9144000" cy="594928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Заголовок 1"/>
          <p:cNvSpPr>
            <a:spLocks noGrp="1"/>
          </p:cNvSpPr>
          <p:nvPr>
            <p:ph type="ctrTitle"/>
          </p:nvPr>
        </p:nvSpPr>
        <p:spPr>
          <a:xfrm>
            <a:off x="688473" y="3286124"/>
            <a:ext cx="7772400" cy="676797"/>
          </a:xfrm>
        </p:spPr>
        <p:txBody>
          <a:bodyPr>
            <a:normAutofit fontScale="90000"/>
          </a:bodyPr>
          <a:lstStyle/>
          <a:p>
            <a:r>
              <a:rPr lang="ru-RU" b="1" i="1" dirty="0" smtClean="0">
                <a:solidFill>
                  <a:srgbClr val="C00000"/>
                </a:solidFill>
              </a:rPr>
              <a:t/>
            </a:r>
            <a:br>
              <a:rPr lang="ru-RU" b="1" i="1" dirty="0" smtClean="0">
                <a:solidFill>
                  <a:srgbClr val="C00000"/>
                </a:solidFill>
              </a:rPr>
            </a:br>
            <a:r>
              <a:rPr lang="ru-RU" b="1" i="1" dirty="0" smtClean="0">
                <a:solidFill>
                  <a:srgbClr val="C00000"/>
                </a:solidFill>
              </a:rPr>
              <a:t/>
            </a:r>
            <a:br>
              <a:rPr lang="ru-RU" b="1" i="1" dirty="0" smtClean="0">
                <a:solidFill>
                  <a:srgbClr val="C00000"/>
                </a:solidFill>
              </a:rPr>
            </a:br>
            <a:r>
              <a:rPr lang="ru-RU" b="1" i="1" dirty="0" smtClean="0">
                <a:solidFill>
                  <a:srgbClr val="C00000"/>
                </a:solidFill>
                <a:latin typeface="Times New Roman" pitchFamily="18" charset="0"/>
                <a:cs typeface="Times New Roman" pitchFamily="18" charset="0"/>
              </a:rPr>
              <a:t>Мастер -класс:</a:t>
            </a:r>
            <a:br>
              <a:rPr lang="ru-RU" b="1" i="1" dirty="0" smtClean="0">
                <a:solidFill>
                  <a:srgbClr val="C00000"/>
                </a:solidFill>
                <a:latin typeface="Times New Roman" pitchFamily="18" charset="0"/>
                <a:cs typeface="Times New Roman" pitchFamily="18" charset="0"/>
              </a:rPr>
            </a:br>
            <a:r>
              <a:rPr lang="ru-RU" b="1" i="1" dirty="0" smtClean="0">
                <a:solidFill>
                  <a:srgbClr val="C00000"/>
                </a:solidFill>
                <a:latin typeface="Times New Roman" pitchFamily="18" charset="0"/>
                <a:cs typeface="Times New Roman" pitchFamily="18" charset="0"/>
              </a:rPr>
              <a:t>«Рождественский венок»</a:t>
            </a:r>
            <a:br>
              <a:rPr lang="ru-RU" b="1" i="1" dirty="0" smtClean="0">
                <a:solidFill>
                  <a:srgbClr val="C00000"/>
                </a:solidFill>
                <a:latin typeface="Times New Roman" pitchFamily="18" charset="0"/>
                <a:cs typeface="Times New Roman" pitchFamily="18" charset="0"/>
              </a:rPr>
            </a:br>
            <a:endParaRPr lang="ru-RU" b="1" i="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02265" y="4643442"/>
            <a:ext cx="6944816" cy="1737886"/>
          </a:xfrm>
        </p:spPr>
        <p:txBody>
          <a:bodyPr>
            <a:normAutofit/>
          </a:bodyPr>
          <a:lstStyle/>
          <a:p>
            <a:endParaRPr lang="ru-RU" sz="2000" dirty="0" smtClean="0"/>
          </a:p>
          <a:p>
            <a:r>
              <a:rPr lang="ru-RU" sz="2000" b="1" i="1" dirty="0" smtClean="0">
                <a:solidFill>
                  <a:schemeClr val="tx2">
                    <a:lumMod val="50000"/>
                  </a:schemeClr>
                </a:solidFill>
                <a:latin typeface="Times New Roman" pitchFamily="18" charset="0"/>
                <a:cs typeface="Times New Roman" pitchFamily="18" charset="0"/>
              </a:rPr>
              <a:t>Педагог дополнительного образования </a:t>
            </a:r>
          </a:p>
          <a:p>
            <a:r>
              <a:rPr lang="ru-RU" sz="2000" b="1" i="1" dirty="0" smtClean="0">
                <a:solidFill>
                  <a:schemeClr val="tx2">
                    <a:lumMod val="50000"/>
                  </a:schemeClr>
                </a:solidFill>
                <a:latin typeface="Times New Roman" pitchFamily="18" charset="0"/>
                <a:cs typeface="Times New Roman" pitchFamily="18" charset="0"/>
              </a:rPr>
              <a:t>Разгарина Валентина Анатольевна</a:t>
            </a:r>
          </a:p>
          <a:p>
            <a:r>
              <a:rPr lang="ru-RU" sz="2000" i="1" dirty="0" smtClean="0">
                <a:solidFill>
                  <a:schemeClr val="tx1"/>
                </a:solidFill>
                <a:latin typeface="Times New Roman" pitchFamily="18" charset="0"/>
                <a:cs typeface="Times New Roman" pitchFamily="18" charset="0"/>
              </a:rPr>
              <a:t>р.п.Атяшево 2020 г.</a:t>
            </a:r>
          </a:p>
          <a:p>
            <a:endParaRPr lang="ru-RU" dirty="0"/>
          </a:p>
        </p:txBody>
      </p:sp>
      <p:sp>
        <p:nvSpPr>
          <p:cNvPr id="7" name="Прямоугольник 6"/>
          <p:cNvSpPr/>
          <p:nvPr/>
        </p:nvSpPr>
        <p:spPr>
          <a:xfrm>
            <a:off x="1821637" y="2146346"/>
            <a:ext cx="5500726" cy="1323439"/>
          </a:xfrm>
          <a:prstGeom prst="rect">
            <a:avLst/>
          </a:prstGeom>
        </p:spPr>
        <p:txBody>
          <a:bodyPr wrap="square">
            <a:spAutoFit/>
          </a:bodyPr>
          <a:lstStyle/>
          <a:p>
            <a:pPr algn="ctr"/>
            <a:r>
              <a:rPr lang="ru-RU" sz="2000" b="1" i="1" dirty="0" smtClean="0">
                <a:solidFill>
                  <a:schemeClr val="tx2">
                    <a:lumMod val="60000"/>
                    <a:lumOff val="40000"/>
                  </a:schemeClr>
                </a:solidFill>
                <a:latin typeface="Times New Roman" pitchFamily="18" charset="0"/>
                <a:cs typeface="Times New Roman" pitchFamily="18" charset="0"/>
              </a:rPr>
              <a:t>Муниципальное бюджетное учреждение         дополнительного </a:t>
            </a:r>
            <a:r>
              <a:rPr lang="ru-RU" sz="2000" b="1" i="1" dirty="0" smtClean="0">
                <a:solidFill>
                  <a:schemeClr val="tx2">
                    <a:lumMod val="60000"/>
                    <a:lumOff val="40000"/>
                  </a:schemeClr>
                </a:solidFill>
                <a:latin typeface="Times New Roman" pitchFamily="18" charset="0"/>
                <a:cs typeface="Times New Roman" pitchFamily="18" charset="0"/>
              </a:rPr>
              <a:t>образования </a:t>
            </a:r>
          </a:p>
          <a:p>
            <a:pPr algn="ctr"/>
            <a:r>
              <a:rPr lang="ru-RU" sz="2000" b="1" i="1" dirty="0" smtClean="0">
                <a:solidFill>
                  <a:schemeClr val="tx2">
                    <a:lumMod val="60000"/>
                    <a:lumOff val="40000"/>
                  </a:schemeClr>
                </a:solidFill>
                <a:latin typeface="Times New Roman" pitchFamily="18" charset="0"/>
                <a:cs typeface="Times New Roman" pitchFamily="18" charset="0"/>
              </a:rPr>
              <a:t>Атяшевского муниципального района</a:t>
            </a:r>
            <a:endParaRPr lang="ru-RU" sz="2000" b="1" i="1" dirty="0" smtClean="0">
              <a:solidFill>
                <a:schemeClr val="tx2">
                  <a:lumMod val="60000"/>
                  <a:lumOff val="40000"/>
                </a:schemeClr>
              </a:solidFill>
              <a:latin typeface="Times New Roman" pitchFamily="18" charset="0"/>
              <a:cs typeface="Times New Roman" pitchFamily="18" charset="0"/>
            </a:endParaRPr>
          </a:p>
          <a:p>
            <a:pPr algn="ctr"/>
            <a:r>
              <a:rPr lang="ru-RU" sz="2000" b="1" i="1" dirty="0" smtClean="0">
                <a:solidFill>
                  <a:schemeClr val="tx2">
                    <a:lumMod val="60000"/>
                    <a:lumOff val="40000"/>
                  </a:schemeClr>
                </a:solidFill>
                <a:latin typeface="Times New Roman" pitchFamily="18" charset="0"/>
                <a:cs typeface="Times New Roman" pitchFamily="18" charset="0"/>
              </a:rPr>
              <a:t> «Атяшевский </a:t>
            </a:r>
            <a:r>
              <a:rPr lang="ru-RU" sz="2000" b="1" i="1" dirty="0" smtClean="0">
                <a:solidFill>
                  <a:schemeClr val="tx2">
                    <a:lumMod val="60000"/>
                    <a:lumOff val="40000"/>
                  </a:schemeClr>
                </a:solidFill>
                <a:latin typeface="Times New Roman" pitchFamily="18" charset="0"/>
                <a:cs typeface="Times New Roman" pitchFamily="18" charset="0"/>
              </a:rPr>
              <a:t>Дом </a:t>
            </a:r>
            <a:r>
              <a:rPr lang="ru-RU" sz="2000" b="1" i="1" dirty="0" smtClean="0">
                <a:solidFill>
                  <a:schemeClr val="tx2">
                    <a:lumMod val="60000"/>
                    <a:lumOff val="40000"/>
                  </a:schemeClr>
                </a:solidFill>
                <a:latin typeface="Times New Roman" pitchFamily="18" charset="0"/>
                <a:cs typeface="Times New Roman" pitchFamily="18" charset="0"/>
              </a:rPr>
              <a:t>детского творчества»</a:t>
            </a:r>
            <a:endParaRPr lang="ru-RU" b="1" i="1" dirty="0" smtClean="0">
              <a:solidFill>
                <a:schemeClr val="tx2">
                  <a:lumMod val="60000"/>
                  <a:lumOff val="40000"/>
                </a:schemeClr>
              </a:solidFill>
              <a:latin typeface="Times New Roman" pitchFamily="18" charset="0"/>
              <a:cs typeface="Times New Roman" pitchFamily="18" charset="0"/>
            </a:endParaRPr>
          </a:p>
        </p:txBody>
      </p:sp>
      <p:pic>
        <p:nvPicPr>
          <p:cNvPr id="4" name="Ariana Grande - Santa Tell Me (minus 2)">
            <a:hlinkClick r:id="" action="ppaction://media"/>
          </p:cNvPr>
          <p:cNvPicPr>
            <a:picLocks noChangeAspect="1"/>
          </p:cNvPicPr>
          <p:nvPr>
            <a:videoFile r:link="rId1"/>
            <p:extLst>
              <p:ext uri="{DAA4B4D4-6D71-4841-9C94-3DE7FCFB9230}">
                <p14:media xmlns="" xmlns:p14="http://schemas.microsoft.com/office/powerpoint/2010/main" r:embed="rId4">
                  <p14:trim st="497"/>
                </p14:media>
              </p:ext>
            </p:extLst>
          </p:nvPr>
        </p:nvPicPr>
        <p:blipFill>
          <a:blip r:embed="rId5" cstate="print"/>
          <a:stretch>
            <a:fillRect/>
          </a:stretch>
        </p:blipFill>
        <p:spPr>
          <a:xfrm>
            <a:off x="383673" y="5042420"/>
            <a:ext cx="609600" cy="609600"/>
          </a:xfrm>
          <a:prstGeom prst="rect">
            <a:avLst/>
          </a:prstGeom>
        </p:spPr>
      </p:pic>
    </p:spTree>
    <p:extLst>
      <p:ext uri="{BB962C8B-B14F-4D97-AF65-F5344CB8AC3E}">
        <p14:creationId xmlns="" xmlns:p14="http://schemas.microsoft.com/office/powerpoint/2010/main" val="1462986713"/>
      </p:ext>
    </p:extLst>
  </p:cSld>
  <p:clrMapOvr>
    <a:masterClrMapping/>
  </p:clrMapOvr>
  <mc:AlternateContent xmlns:mc="http://schemas.openxmlformats.org/markup-compatibility/2006">
    <mc:Choice xmlns="" xmlns:p14="http://schemas.microsoft.com/office/powerpoint/2010/main" Requires="p14">
      <p:transition spd="slow" p14:dur="2500" advClick="0" advTm="6000">
        <p:dissolve/>
      </p:transition>
    </mc:Choice>
    <mc:Fallback>
      <p:transition spd="slow" advClick="0" advTm="6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14" presetClass="entr" presetSubtype="1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par>
                          <p:cTn id="11" fill="hold">
                            <p:stCondLst>
                              <p:cond delay="500"/>
                            </p:stCondLst>
                            <p:childTnLst>
                              <p:par>
                                <p:cTn id="12" presetID="14" presetClass="entr" presetSubtype="10" fill="hold" grpId="0" nodeType="afterEffect">
                                  <p:stCondLst>
                                    <p:cond delay="0"/>
                                  </p:stCondLst>
                                  <p:iterate type="lt">
                                    <p:tmPct val="15000"/>
                                  </p:iterate>
                                  <p:childTnLst>
                                    <p:set>
                                      <p:cBhvr>
                                        <p:cTn id="13" dur="1" fill="hold">
                                          <p:stCondLst>
                                            <p:cond delay="0"/>
                                          </p:stCondLst>
                                        </p:cTn>
                                        <p:tgtEl>
                                          <p:spTgt spid="2"/>
                                        </p:tgtEl>
                                        <p:attrNameLst>
                                          <p:attrName>style.visibility</p:attrName>
                                        </p:attrNameLst>
                                      </p:cBhvr>
                                      <p:to>
                                        <p:strVal val="visible"/>
                                      </p:to>
                                    </p:set>
                                    <p:animEffect transition="in" filter="randombar(horizontal)">
                                      <p:cBhvr>
                                        <p:cTn id="14" dur="500"/>
                                        <p:tgtEl>
                                          <p:spTgt spid="2"/>
                                        </p:tgtEl>
                                      </p:cBhvr>
                                    </p:animEffect>
                                  </p:childTnLst>
                                </p:cTn>
                              </p:par>
                            </p:childTnLst>
                          </p:cTn>
                        </p:par>
                        <p:par>
                          <p:cTn id="15" fill="hold">
                            <p:stCondLst>
                              <p:cond delay="3475"/>
                            </p:stCondLst>
                            <p:childTnLst>
                              <p:par>
                                <p:cTn id="16" presetID="2" presetClass="entr" presetSubtype="4"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20" fill="hold">
                            <p:stCondLst>
                              <p:cond delay="3975"/>
                            </p:stCondLst>
                            <p:childTnLst>
                              <p:par>
                                <p:cTn id="21" presetID="2" presetClass="entr" presetSubtype="4"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5" fill="hold">
                            <p:stCondLst>
                              <p:cond delay="4475"/>
                            </p:stCondLst>
                            <p:childTnLst>
                              <p:par>
                                <p:cTn id="26" presetID="2" presetClass="entr" presetSubtype="4" fill="hold" grpId="0" nodeType="after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additive="base">
                                        <p:cTn id="2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20000" numSld="999" showWhenStopped="0">
                <p:cTn id="30" repeatCount="indefinite" fill="hold" display="0">
                  <p:stCondLst>
                    <p:cond delay="indefinite"/>
                  </p:stCondLst>
                  <p:endCondLst>
                    <p:cond evt="onStopAudio" delay="0">
                      <p:tgtEl>
                        <p:sldTgt/>
                      </p:tgtEl>
                    </p:cond>
                  </p:endCondLst>
                </p:cTn>
                <p:tgtEl>
                  <p:spTgt spid="4"/>
                </p:tgtEl>
              </p:cMediaNode>
            </p:video>
          </p:childTnLst>
        </p:cTn>
      </p:par>
    </p:tnLst>
    <p:bldLst>
      <p:bldP spid="2" grpId="0"/>
      <p:bldP spid="3" grpId="0" build="p"/>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s://www.anturageprofi.ru/images/uploads/12-12-2016/old_wood_dub_snezhnyy_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2" descr="C:\Users\Дом\Documents\+дд 2020-21\+венок\TWaoJHvXEAg.jpg"/>
          <p:cNvPicPr>
            <a:picLocks noChangeAspect="1" noChangeArrowheads="1"/>
          </p:cNvPicPr>
          <p:nvPr/>
        </p:nvPicPr>
        <p:blipFill>
          <a:blip r:embed="rId3">
            <a:extLst>
              <a:ext uri="{BEBA8EAE-BF5A-486C-A8C5-ECC9F3942E4B}">
                <a14:imgProps xmlns="" xmlns:a14="http://schemas.microsoft.com/office/drawing/2010/main">
                  <a14:imgLayer r:embed="rId4">
                    <a14:imgEffect>
                      <a14:backgroundRemoval t="0" b="89841" l="0" r="100000">
                        <a14:backgroundMark x1="42266" y1="22154" x2="48750" y2="19094"/>
                        <a14:backgroundMark x1="55156" y1="13709" x2="52734" y2="22644"/>
                        <a14:backgroundMark x1="62109" y1="22154" x2="66328" y2="22154"/>
                        <a14:backgroundMark x1="85313" y1="32803" x2="88281" y2="38678"/>
                        <a14:backgroundMark x1="9063" y1="80539" x2="13281" y2="86414"/>
                        <a14:backgroundMark x1="15859" y1="56304" x2="12109" y2="51040"/>
                        <a14:backgroundMark x1="13281" y1="57528" x2="8906" y2="58874"/>
                        <a14:backgroundMark x1="38438" y1="21175" x2="41797" y2="27050"/>
                        <a14:backgroundMark x1="30703" y1="24235" x2="30703" y2="33293"/>
                        <a14:backgroundMark x1="76797" y1="20685" x2="74063" y2="29621"/>
                        <a14:backgroundMark x1="22813" y1="26561" x2="23281" y2="29988"/>
                        <a14:backgroundMark x1="90313" y1="3672" x2="78281" y2="10037"/>
                        <a14:backgroundMark x1="24531" y1="3917" x2="21484" y2="6242"/>
                        <a14:backgroundMark x1="15391" y1="15545" x2="16484" y2="17503"/>
                      </a14:backgroundRemoval>
                    </a14:imgEffect>
                    <a14:imgEffect>
                      <a14:brightnessContrast bright="20000" contrast="-20000"/>
                    </a14:imgEffect>
                  </a14:imgLayer>
                </a14:imgProps>
              </a:ext>
              <a:ext uri="{28A0092B-C50C-407E-A947-70E740481C1C}">
                <a14:useLocalDpi xmlns="" xmlns:a14="http://schemas.microsoft.com/office/drawing/2010/main" val="0"/>
              </a:ext>
            </a:extLst>
          </a:blip>
          <a:srcRect/>
          <a:stretch>
            <a:fillRect/>
          </a:stretch>
        </p:blipFill>
        <p:spPr bwMode="auto">
          <a:xfrm>
            <a:off x="0" y="-27385"/>
            <a:ext cx="9176823" cy="5970635"/>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788577" y="2060848"/>
            <a:ext cx="7488832" cy="4154984"/>
          </a:xfrm>
          <a:prstGeom prst="rect">
            <a:avLst/>
          </a:prstGeom>
          <a:noFill/>
        </p:spPr>
        <p:txBody>
          <a:bodyPr wrap="square" rtlCol="0">
            <a:spAutoFit/>
          </a:bodyPr>
          <a:lstStyle/>
          <a:p>
            <a:pPr algn="ctr"/>
            <a:r>
              <a:rPr lang="ru-RU" sz="2400" b="1" i="1" dirty="0" smtClean="0">
                <a:solidFill>
                  <a:srgbClr val="C00000"/>
                </a:solidFill>
              </a:rPr>
              <a:t>Какой самый волшебный праздник?</a:t>
            </a:r>
          </a:p>
          <a:p>
            <a:pPr algn="ctr"/>
            <a:r>
              <a:rPr lang="ru-RU" sz="2400" b="1" i="1" dirty="0" smtClean="0">
                <a:solidFill>
                  <a:srgbClr val="C00000"/>
                </a:solidFill>
              </a:rPr>
              <a:t> Конечно же это Рождество!</a:t>
            </a:r>
          </a:p>
          <a:p>
            <a:pPr algn="ctr"/>
            <a:endParaRPr lang="ru-RU" sz="2400" b="1" i="1" dirty="0" smtClean="0">
              <a:solidFill>
                <a:srgbClr val="C00000"/>
              </a:solidFill>
            </a:endParaRPr>
          </a:p>
          <a:p>
            <a:pPr algn="ctr"/>
            <a:r>
              <a:rPr lang="ru-RU" sz="2400" b="1" i="1" dirty="0" smtClean="0">
                <a:solidFill>
                  <a:srgbClr val="C00000"/>
                </a:solidFill>
              </a:rPr>
              <a:t> Его ждут с большим нетерпением и дети и взрослые. </a:t>
            </a:r>
          </a:p>
          <a:p>
            <a:pPr algn="ctr"/>
            <a:r>
              <a:rPr lang="ru-RU" sz="2400" b="1" i="1" dirty="0" smtClean="0">
                <a:solidFill>
                  <a:srgbClr val="C00000"/>
                </a:solidFill>
              </a:rPr>
              <a:t>В разных странах свои особенные традиции отмечать этот замечательный праздник, но украшать свой дом и наряжать елку это то, что нас объединяет.</a:t>
            </a:r>
          </a:p>
          <a:p>
            <a:pPr algn="ctr"/>
            <a:r>
              <a:rPr lang="ru-RU" sz="2400" b="1" i="1" dirty="0" smtClean="0">
                <a:solidFill>
                  <a:srgbClr val="C00000"/>
                </a:solidFill>
              </a:rPr>
              <a:t>Вот и мы начнем подготовку  к Рождеству.  </a:t>
            </a:r>
          </a:p>
          <a:p>
            <a:pPr algn="ctr"/>
            <a:r>
              <a:rPr lang="ru-RU" sz="2400" b="1" i="1" dirty="0" smtClean="0">
                <a:solidFill>
                  <a:srgbClr val="C00000"/>
                </a:solidFill>
              </a:rPr>
              <a:t>Для начала выполним Рождественский венок.</a:t>
            </a:r>
            <a:endParaRPr lang="ru-RU" sz="2400" b="1" i="1" dirty="0">
              <a:solidFill>
                <a:srgbClr val="C00000"/>
              </a:solidFill>
            </a:endParaRPr>
          </a:p>
        </p:txBody>
      </p:sp>
    </p:spTree>
    <p:extLst>
      <p:ext uri="{BB962C8B-B14F-4D97-AF65-F5344CB8AC3E}">
        <p14:creationId xmlns="" xmlns:p14="http://schemas.microsoft.com/office/powerpoint/2010/main" val="983706463"/>
      </p:ext>
    </p:extLst>
  </p:cSld>
  <p:clrMapOvr>
    <a:masterClrMapping/>
  </p:clrMapOvr>
  <mc:AlternateContent xmlns:mc="http://schemas.openxmlformats.org/markup-compatibility/2006">
    <mc:Choice xmlns="" xmlns:p14="http://schemas.microsoft.com/office/powerpoint/2010/main" Requires="p14">
      <p:transition spd="slow" p14:dur="2000" advClick="0" advTm="7000">
        <p:blinds dir="vert"/>
      </p:transition>
    </mc:Choice>
    <mc:Fallback>
      <p:transition spd="slow" advClick="0" advTm="7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wd">
                                    <p:tmPct val="3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s://www.anturageprofi.ru/images/uploads/12-12-2016/old_wood_dub_snezhnyy_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689039" y="4969919"/>
            <a:ext cx="6624736" cy="1692771"/>
          </a:xfrm>
          <a:prstGeom prst="rect">
            <a:avLst/>
          </a:prstGeom>
          <a:noFill/>
        </p:spPr>
        <p:txBody>
          <a:bodyPr wrap="square" rtlCol="0">
            <a:spAutoFit/>
          </a:bodyPr>
          <a:lstStyle/>
          <a:p>
            <a:pPr algn="ctr"/>
            <a:r>
              <a:rPr lang="ru-RU" sz="2400" b="1" i="1" dirty="0" smtClean="0">
                <a:solidFill>
                  <a:srgbClr val="C00000"/>
                </a:solidFill>
                <a:latin typeface="Times New Roman" panose="02020603050405020304" pitchFamily="18" charset="0"/>
                <a:cs typeface="Times New Roman" panose="02020603050405020304" pitchFamily="18" charset="0"/>
              </a:rPr>
              <a:t>Материалы и инструменты:</a:t>
            </a:r>
          </a:p>
          <a:p>
            <a:pPr marL="342900" indent="-342900" algn="just">
              <a:buAutoNum type="arabicPeriod"/>
            </a:pPr>
            <a:r>
              <a:rPr lang="ru-RU" sz="2000" b="1" i="1" dirty="0" smtClean="0">
                <a:solidFill>
                  <a:schemeClr val="tx1">
                    <a:lumMod val="65000"/>
                    <a:lumOff val="35000"/>
                  </a:schemeClr>
                </a:solidFill>
                <a:latin typeface="Times New Roman" panose="02020603050405020304" pitchFamily="18" charset="0"/>
                <a:cs typeface="Times New Roman" panose="02020603050405020304" pitchFamily="18" charset="0"/>
              </a:rPr>
              <a:t>Разноцветный </a:t>
            </a:r>
            <a:r>
              <a:rPr lang="ru-RU" sz="2000" b="1" i="1" dirty="0" err="1" smtClean="0">
                <a:solidFill>
                  <a:schemeClr val="tx1">
                    <a:lumMod val="65000"/>
                    <a:lumOff val="35000"/>
                  </a:schemeClr>
                </a:solidFill>
                <a:latin typeface="Times New Roman" panose="02020603050405020304" pitchFamily="18" charset="0"/>
                <a:cs typeface="Times New Roman" panose="02020603050405020304" pitchFamily="18" charset="0"/>
              </a:rPr>
              <a:t>фоамиран</a:t>
            </a:r>
            <a:r>
              <a:rPr lang="ru-RU" sz="2000" b="1" i="1" dirty="0" smtClean="0">
                <a:solidFill>
                  <a:schemeClr val="tx1">
                    <a:lumMod val="65000"/>
                    <a:lumOff val="35000"/>
                  </a:schemeClr>
                </a:solidFill>
                <a:latin typeface="Times New Roman" panose="02020603050405020304" pitchFamily="18" charset="0"/>
                <a:cs typeface="Times New Roman" panose="02020603050405020304" pitchFamily="18" charset="0"/>
              </a:rPr>
              <a:t> (</a:t>
            </a:r>
            <a:r>
              <a:rPr lang="ru-RU" sz="2000" b="1" i="1" dirty="0" err="1" smtClean="0">
                <a:solidFill>
                  <a:schemeClr val="tx1">
                    <a:lumMod val="65000"/>
                    <a:lumOff val="35000"/>
                  </a:schemeClr>
                </a:solidFill>
                <a:latin typeface="Times New Roman" panose="02020603050405020304" pitchFamily="18" charset="0"/>
                <a:cs typeface="Times New Roman" panose="02020603050405020304" pitchFamily="18" charset="0"/>
              </a:rPr>
              <a:t>глитерный</a:t>
            </a:r>
            <a:r>
              <a:rPr lang="ru-RU" sz="2000" b="1" i="1" dirty="0" smtClean="0">
                <a:solidFill>
                  <a:schemeClr val="tx1">
                    <a:lumMod val="65000"/>
                    <a:lumOff val="35000"/>
                  </a:schemeClr>
                </a:solidFill>
                <a:latin typeface="Times New Roman" panose="02020603050405020304" pitchFamily="18" charset="0"/>
                <a:cs typeface="Times New Roman" panose="02020603050405020304" pitchFamily="18" charset="0"/>
              </a:rPr>
              <a:t> красный,</a:t>
            </a:r>
          </a:p>
          <a:p>
            <a:pPr marL="342900" indent="-342900" algn="just"/>
            <a:r>
              <a:rPr lang="ru-RU" sz="2000" b="1" i="1" dirty="0" smtClean="0">
                <a:solidFill>
                  <a:schemeClr val="tx1">
                    <a:lumMod val="65000"/>
                    <a:lumOff val="35000"/>
                  </a:schemeClr>
                </a:solidFill>
                <a:latin typeface="Times New Roman" panose="02020603050405020304" pitchFamily="18" charset="0"/>
                <a:cs typeface="Times New Roman" panose="02020603050405020304" pitchFamily="18" charset="0"/>
              </a:rPr>
              <a:t>      зеленый, золотой), шаблоны, карандаш,</a:t>
            </a:r>
          </a:p>
          <a:p>
            <a:pPr marL="342900" indent="-342900" algn="just"/>
            <a:r>
              <a:rPr lang="ru-RU" sz="2000" b="1" i="1" dirty="0" smtClean="0">
                <a:solidFill>
                  <a:schemeClr val="tx1">
                    <a:lumMod val="65000"/>
                    <a:lumOff val="35000"/>
                  </a:schemeClr>
                </a:solidFill>
                <a:latin typeface="Times New Roman" panose="02020603050405020304" pitchFamily="18" charset="0"/>
                <a:cs typeface="Times New Roman" panose="02020603050405020304" pitchFamily="18" charset="0"/>
              </a:rPr>
              <a:t>2.   картон, гофрированная бумага, ножницы,</a:t>
            </a:r>
          </a:p>
          <a:p>
            <a:pPr algn="just"/>
            <a:r>
              <a:rPr lang="ru-RU" sz="2000" b="1" i="1" dirty="0" smtClean="0">
                <a:solidFill>
                  <a:schemeClr val="tx1">
                    <a:lumMod val="65000"/>
                    <a:lumOff val="35000"/>
                  </a:schemeClr>
                </a:solidFill>
                <a:latin typeface="Times New Roman" panose="02020603050405020304" pitchFamily="18" charset="0"/>
                <a:cs typeface="Times New Roman" panose="02020603050405020304" pitchFamily="18" charset="0"/>
              </a:rPr>
              <a:t>3.   </a:t>
            </a:r>
            <a:r>
              <a:rPr lang="ru-RU" sz="2000" b="1" i="1" dirty="0" err="1" smtClean="0">
                <a:solidFill>
                  <a:schemeClr val="tx1">
                    <a:lumMod val="65000"/>
                    <a:lumOff val="35000"/>
                  </a:schemeClr>
                </a:solidFill>
                <a:latin typeface="Times New Roman" panose="02020603050405020304" pitchFamily="18" charset="0"/>
                <a:cs typeface="Times New Roman" panose="02020603050405020304" pitchFamily="18" charset="0"/>
              </a:rPr>
              <a:t>термо-клей</a:t>
            </a:r>
            <a:r>
              <a:rPr lang="ru-RU" sz="2000" b="1" i="1" dirty="0" smtClean="0">
                <a:solidFill>
                  <a:schemeClr val="tx1">
                    <a:lumMod val="65000"/>
                    <a:lumOff val="35000"/>
                  </a:schemeClr>
                </a:solidFill>
                <a:latin typeface="Times New Roman" panose="02020603050405020304" pitchFamily="18" charset="0"/>
                <a:cs typeface="Times New Roman" panose="02020603050405020304" pitchFamily="18" charset="0"/>
              </a:rPr>
              <a:t>, бантик, шпагат.</a:t>
            </a:r>
          </a:p>
        </p:txBody>
      </p:sp>
      <p:sp>
        <p:nvSpPr>
          <p:cNvPr id="4" name="TextBox 3"/>
          <p:cNvSpPr txBox="1"/>
          <p:nvPr/>
        </p:nvSpPr>
        <p:spPr>
          <a:xfrm>
            <a:off x="539552" y="692696"/>
            <a:ext cx="5832648" cy="369332"/>
          </a:xfrm>
          <a:prstGeom prst="rect">
            <a:avLst/>
          </a:prstGeom>
          <a:noFill/>
        </p:spPr>
        <p:txBody>
          <a:bodyPr wrap="square" rtlCol="0">
            <a:spAutoFit/>
          </a:bodyPr>
          <a:lstStyle/>
          <a:p>
            <a:endParaRPr lang="ru-RU"/>
          </a:p>
        </p:txBody>
      </p:sp>
      <p:sp>
        <p:nvSpPr>
          <p:cNvPr id="5" name="TextBox 4"/>
          <p:cNvSpPr txBox="1"/>
          <p:nvPr/>
        </p:nvSpPr>
        <p:spPr>
          <a:xfrm>
            <a:off x="689039" y="476672"/>
            <a:ext cx="7848872" cy="4278094"/>
          </a:xfrm>
          <a:prstGeom prst="rect">
            <a:avLst/>
          </a:prstGeom>
          <a:noFill/>
        </p:spPr>
        <p:txBody>
          <a:bodyPr wrap="square" rtlCol="0">
            <a:spAutoFit/>
          </a:bodyPr>
          <a:lstStyle/>
          <a:p>
            <a:r>
              <a:rPr lang="ru-RU" sz="2400" b="1" i="1" dirty="0" smtClean="0">
                <a:solidFill>
                  <a:srgbClr val="C00000"/>
                </a:solidFill>
                <a:latin typeface="Times New Roman" panose="02020603050405020304" pitchFamily="18" charset="0"/>
                <a:cs typeface="Times New Roman" panose="02020603050405020304" pitchFamily="18" charset="0"/>
              </a:rPr>
              <a:t>Цель:</a:t>
            </a:r>
          </a:p>
          <a:p>
            <a:r>
              <a:rPr lang="ru-RU" sz="2000" b="1" i="1" dirty="0" smtClean="0">
                <a:solidFill>
                  <a:schemeClr val="tx1">
                    <a:lumMod val="65000"/>
                    <a:lumOff val="35000"/>
                  </a:schemeClr>
                </a:solidFill>
                <a:latin typeface="Times New Roman" panose="02020603050405020304" pitchFamily="18" charset="0"/>
                <a:cs typeface="Times New Roman" panose="02020603050405020304" pitchFamily="18" charset="0"/>
              </a:rPr>
              <a:t>1. Развивать у обучающихся умение участвовать в совместной деятельности.</a:t>
            </a:r>
          </a:p>
          <a:p>
            <a:r>
              <a:rPr lang="ru-RU" sz="2000" b="1" i="1" dirty="0" smtClean="0">
                <a:solidFill>
                  <a:schemeClr val="tx1">
                    <a:lumMod val="65000"/>
                    <a:lumOff val="35000"/>
                  </a:schemeClr>
                </a:solidFill>
                <a:latin typeface="Times New Roman" panose="02020603050405020304" pitchFamily="18" charset="0"/>
                <a:cs typeface="Times New Roman" panose="02020603050405020304" pitchFamily="18" charset="0"/>
              </a:rPr>
              <a:t>2. Способствовать освоению работы с большим количеством деталей.</a:t>
            </a:r>
          </a:p>
          <a:p>
            <a:r>
              <a:rPr lang="ru-RU" sz="2000" b="1" i="1" dirty="0" smtClean="0">
                <a:solidFill>
                  <a:schemeClr val="tx1">
                    <a:lumMod val="65000"/>
                    <a:lumOff val="35000"/>
                  </a:schemeClr>
                </a:solidFill>
                <a:latin typeface="Times New Roman" panose="02020603050405020304" pitchFamily="18" charset="0"/>
                <a:cs typeface="Times New Roman" panose="02020603050405020304" pitchFamily="18" charset="0"/>
              </a:rPr>
              <a:t>3. Закрепление </a:t>
            </a:r>
            <a:r>
              <a:rPr lang="ru-RU" sz="2000" b="1" i="1" dirty="0">
                <a:solidFill>
                  <a:schemeClr val="tx1">
                    <a:lumMod val="65000"/>
                    <a:lumOff val="35000"/>
                  </a:schemeClr>
                </a:solidFill>
                <a:latin typeface="Times New Roman" panose="02020603050405020304" pitchFamily="18" charset="0"/>
                <a:cs typeface="Times New Roman" panose="02020603050405020304" pitchFamily="18" charset="0"/>
              </a:rPr>
              <a:t>навыков работы  ручного </a:t>
            </a:r>
            <a:r>
              <a:rPr lang="ru-RU" sz="2000" b="1" i="1" dirty="0" smtClean="0">
                <a:solidFill>
                  <a:schemeClr val="tx1">
                    <a:lumMod val="65000"/>
                    <a:lumOff val="35000"/>
                  </a:schemeClr>
                </a:solidFill>
                <a:latin typeface="Times New Roman" panose="02020603050405020304" pitchFamily="18" charset="0"/>
                <a:cs typeface="Times New Roman" panose="02020603050405020304" pitchFamily="18" charset="0"/>
              </a:rPr>
              <a:t>труда.</a:t>
            </a:r>
            <a:endParaRPr lang="ru-RU" sz="2000" b="1" i="1" dirty="0">
              <a:solidFill>
                <a:schemeClr val="tx1">
                  <a:lumMod val="65000"/>
                  <a:lumOff val="35000"/>
                </a:schemeClr>
              </a:solidFill>
              <a:latin typeface="Times New Roman" panose="02020603050405020304" pitchFamily="18" charset="0"/>
              <a:cs typeface="Times New Roman" panose="02020603050405020304" pitchFamily="18" charset="0"/>
            </a:endParaRPr>
          </a:p>
          <a:p>
            <a:pPr marL="285750" indent="-285750">
              <a:buFontTx/>
              <a:buChar char="-"/>
            </a:pPr>
            <a:endParaRPr lang="ru-RU" sz="2000" b="1" i="1" dirty="0" smtClean="0">
              <a:solidFill>
                <a:schemeClr val="tx1">
                  <a:lumMod val="65000"/>
                  <a:lumOff val="35000"/>
                </a:schemeClr>
              </a:solidFill>
              <a:latin typeface="Times New Roman" panose="02020603050405020304" pitchFamily="18" charset="0"/>
              <a:cs typeface="Times New Roman" panose="02020603050405020304" pitchFamily="18" charset="0"/>
            </a:endParaRPr>
          </a:p>
          <a:p>
            <a:r>
              <a:rPr lang="ru-RU" sz="2400" b="1" i="1" dirty="0" smtClean="0">
                <a:solidFill>
                  <a:srgbClr val="C00000"/>
                </a:solidFill>
                <a:latin typeface="Times New Roman" panose="02020603050405020304" pitchFamily="18" charset="0"/>
                <a:cs typeface="Times New Roman" panose="02020603050405020304" pitchFamily="18" charset="0"/>
              </a:rPr>
              <a:t>Задачи:</a:t>
            </a:r>
          </a:p>
          <a:p>
            <a:r>
              <a:rPr lang="ru-RU" sz="2000" b="1" i="1" dirty="0" smtClean="0">
                <a:solidFill>
                  <a:schemeClr val="tx1">
                    <a:lumMod val="65000"/>
                    <a:lumOff val="35000"/>
                  </a:schemeClr>
                </a:solidFill>
                <a:latin typeface="Times New Roman" panose="02020603050405020304" pitchFamily="18" charset="0"/>
                <a:cs typeface="Times New Roman" panose="02020603050405020304" pitchFamily="18" charset="0"/>
              </a:rPr>
              <a:t>1. Закрепить правила безопасной работы с материалами и инструментами.</a:t>
            </a:r>
          </a:p>
          <a:p>
            <a:r>
              <a:rPr lang="ru-RU" sz="2000" b="1" i="1" dirty="0" smtClean="0">
                <a:solidFill>
                  <a:schemeClr val="tx1">
                    <a:lumMod val="65000"/>
                    <a:lumOff val="35000"/>
                  </a:schemeClr>
                </a:solidFill>
                <a:latin typeface="Times New Roman" panose="02020603050405020304" pitchFamily="18" charset="0"/>
                <a:cs typeface="Times New Roman" panose="02020603050405020304" pitchFamily="18" charset="0"/>
              </a:rPr>
              <a:t>2. Развивать интерес в  подготовке к празднику.</a:t>
            </a:r>
          </a:p>
          <a:p>
            <a:r>
              <a:rPr lang="ru-RU" sz="2000" b="1" i="1" dirty="0" smtClean="0">
                <a:solidFill>
                  <a:schemeClr val="tx1">
                    <a:lumMod val="65000"/>
                    <a:lumOff val="35000"/>
                  </a:schemeClr>
                </a:solidFill>
                <a:latin typeface="Times New Roman" panose="02020603050405020304" pitchFamily="18" charset="0"/>
                <a:cs typeface="Times New Roman" panose="02020603050405020304" pitchFamily="18" charset="0"/>
              </a:rPr>
              <a:t>3. Коррекция мелкой моторики.</a:t>
            </a:r>
          </a:p>
          <a:p>
            <a:r>
              <a:rPr lang="ru-RU" sz="2000" b="1" i="1" dirty="0" smtClean="0">
                <a:solidFill>
                  <a:schemeClr val="tx1">
                    <a:lumMod val="65000"/>
                    <a:lumOff val="35000"/>
                  </a:schemeClr>
                </a:solidFill>
                <a:latin typeface="Times New Roman" panose="02020603050405020304" pitchFamily="18" charset="0"/>
                <a:cs typeface="Times New Roman" panose="02020603050405020304" pitchFamily="18" charset="0"/>
              </a:rPr>
              <a:t>4. Развивать интерес к совместной подготовке к празднику.</a:t>
            </a:r>
            <a:endParaRPr lang="ru-RU" sz="2000" b="1" i="1"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90344677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250" advClick="0" advTm="9000">
        <p15:prstTrans prst="fracture"/>
      </p:transition>
    </mc:Choice>
    <mc:Fallback>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s://www.anturageprofi.ru/images/uploads/12-12-2016/old_wood_dub_snezhnyy_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142844" y="5500702"/>
            <a:ext cx="9001156" cy="923330"/>
          </a:xfrm>
          <a:prstGeom prst="rect">
            <a:avLst/>
          </a:prstGeom>
          <a:noFill/>
        </p:spPr>
        <p:txBody>
          <a:bodyPr wrap="square" rtlCol="0">
            <a:spAutoFit/>
          </a:bodyPr>
          <a:lstStyle/>
          <a:p>
            <a:pPr marL="342900" indent="-342900">
              <a:buAutoNum type="arabicPeriod"/>
            </a:pPr>
            <a:r>
              <a:rPr lang="ru-RU" b="1" i="1" dirty="0" smtClean="0">
                <a:solidFill>
                  <a:schemeClr val="tx1">
                    <a:lumMod val="75000"/>
                    <a:lumOff val="25000"/>
                  </a:schemeClr>
                </a:solidFill>
                <a:latin typeface="Times New Roman" panose="02020603050405020304" pitchFamily="18" charset="0"/>
                <a:cs typeface="Times New Roman" panose="02020603050405020304" pitchFamily="18" charset="0"/>
              </a:rPr>
              <a:t>Подобрав все материалы приступаем к изготовлению Рождественского венка.</a:t>
            </a:r>
          </a:p>
          <a:p>
            <a:pPr marL="342900" indent="-342900">
              <a:buAutoNum type="arabicPeriod"/>
            </a:pPr>
            <a:r>
              <a:rPr lang="ru-RU" b="1" i="1" dirty="0" smtClean="0">
                <a:solidFill>
                  <a:schemeClr val="tx1">
                    <a:lumMod val="75000"/>
                    <a:lumOff val="25000"/>
                  </a:schemeClr>
                </a:solidFill>
                <a:latin typeface="Times New Roman" panose="02020603050405020304" pitchFamily="18" charset="0"/>
                <a:cs typeface="Times New Roman" panose="02020603050405020304" pitchFamily="18" charset="0"/>
              </a:rPr>
              <a:t>На картоне обводим круг </a:t>
            </a:r>
            <a:r>
              <a:rPr lang="ru-RU" b="1" i="1" dirty="0" err="1" smtClean="0">
                <a:solidFill>
                  <a:schemeClr val="tx1">
                    <a:lumMod val="75000"/>
                    <a:lumOff val="25000"/>
                  </a:schemeClr>
                </a:solidFill>
                <a:latin typeface="Times New Roman" panose="02020603050405020304" pitchFamily="18" charset="0"/>
                <a:cs typeface="Times New Roman" panose="02020603050405020304" pitchFamily="18" charset="0"/>
              </a:rPr>
              <a:t>диамером</a:t>
            </a:r>
            <a:r>
              <a:rPr lang="ru-RU" b="1" i="1" dirty="0" smtClean="0">
                <a:solidFill>
                  <a:schemeClr val="tx1">
                    <a:lumMod val="75000"/>
                    <a:lumOff val="25000"/>
                  </a:schemeClr>
                </a:solidFill>
                <a:latin typeface="Times New Roman" panose="02020603050405020304" pitchFamily="18" charset="0"/>
                <a:cs typeface="Times New Roman" panose="02020603050405020304" pitchFamily="18" charset="0"/>
              </a:rPr>
              <a:t> 20см.,вырезаем.</a:t>
            </a:r>
          </a:p>
          <a:p>
            <a:pPr marL="342900" indent="-342900">
              <a:buAutoNum type="arabicPeriod"/>
            </a:pPr>
            <a:r>
              <a:rPr lang="ru-RU" b="1" i="1" dirty="0" smtClean="0">
                <a:solidFill>
                  <a:schemeClr val="tx1">
                    <a:lumMod val="75000"/>
                    <a:lumOff val="25000"/>
                  </a:schemeClr>
                </a:solidFill>
                <a:latin typeface="Times New Roman" panose="02020603050405020304" pitchFamily="18" charset="0"/>
                <a:cs typeface="Times New Roman" panose="02020603050405020304" pitchFamily="18" charset="0"/>
              </a:rPr>
              <a:t>Обкручиваем нашу заготовку лентой из гофрированной бумаги шириной 5 см.</a:t>
            </a:r>
            <a:endParaRPr lang="ru-RU" b="1" i="1"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pic>
        <p:nvPicPr>
          <p:cNvPr id="5" name="Рисунок 4" descr="4nSCnrSwTpA.jpg"/>
          <p:cNvPicPr>
            <a:picLocks noChangeAspect="1"/>
          </p:cNvPicPr>
          <p:nvPr/>
        </p:nvPicPr>
        <p:blipFill>
          <a:blip r:embed="rId3" cstate="print"/>
          <a:stretch>
            <a:fillRect/>
          </a:stretch>
        </p:blipFill>
        <p:spPr>
          <a:xfrm>
            <a:off x="785786" y="214290"/>
            <a:ext cx="3233733" cy="2282635"/>
          </a:xfrm>
          <a:prstGeom prst="rect">
            <a:avLst/>
          </a:prstGeom>
        </p:spPr>
      </p:pic>
      <p:pic>
        <p:nvPicPr>
          <p:cNvPr id="6" name="Рисунок 5" descr="08N7Dl3SlgY.jpg"/>
          <p:cNvPicPr>
            <a:picLocks noChangeAspect="1"/>
          </p:cNvPicPr>
          <p:nvPr/>
        </p:nvPicPr>
        <p:blipFill>
          <a:blip r:embed="rId4"/>
          <a:stretch>
            <a:fillRect/>
          </a:stretch>
        </p:blipFill>
        <p:spPr>
          <a:xfrm>
            <a:off x="4429124" y="214290"/>
            <a:ext cx="3357586" cy="2251431"/>
          </a:xfrm>
          <a:prstGeom prst="rect">
            <a:avLst/>
          </a:prstGeom>
        </p:spPr>
      </p:pic>
      <p:pic>
        <p:nvPicPr>
          <p:cNvPr id="7" name="Рисунок 6" descr="m8HGlVTHsdA.jpg"/>
          <p:cNvPicPr>
            <a:picLocks noChangeAspect="1"/>
          </p:cNvPicPr>
          <p:nvPr/>
        </p:nvPicPr>
        <p:blipFill>
          <a:blip r:embed="rId5"/>
          <a:stretch>
            <a:fillRect/>
          </a:stretch>
        </p:blipFill>
        <p:spPr>
          <a:xfrm>
            <a:off x="857224" y="2786058"/>
            <a:ext cx="3143272" cy="2553358"/>
          </a:xfrm>
          <a:prstGeom prst="rect">
            <a:avLst/>
          </a:prstGeom>
        </p:spPr>
      </p:pic>
      <p:pic>
        <p:nvPicPr>
          <p:cNvPr id="8" name="Рисунок 7" descr="yGPESZJ2h0w.jpg"/>
          <p:cNvPicPr>
            <a:picLocks noChangeAspect="1"/>
          </p:cNvPicPr>
          <p:nvPr/>
        </p:nvPicPr>
        <p:blipFill>
          <a:blip r:embed="rId6" cstate="print"/>
          <a:stretch>
            <a:fillRect/>
          </a:stretch>
        </p:blipFill>
        <p:spPr>
          <a:xfrm>
            <a:off x="4429124" y="2786058"/>
            <a:ext cx="3368044" cy="2500330"/>
          </a:xfrm>
          <a:prstGeom prst="rect">
            <a:avLst/>
          </a:prstGeom>
        </p:spPr>
      </p:pic>
    </p:spTree>
    <p:extLst>
      <p:ext uri="{BB962C8B-B14F-4D97-AF65-F5344CB8AC3E}">
        <p14:creationId xmlns="" xmlns:p14="http://schemas.microsoft.com/office/powerpoint/2010/main" val="3213384035"/>
      </p:ext>
    </p:extLst>
  </p:cSld>
  <p:clrMapOvr>
    <a:masterClrMapping/>
  </p:clrMapOvr>
  <mc:AlternateContent xmlns:mc="http://schemas.openxmlformats.org/markup-compatibility/2006">
    <mc:Choice xmlns="" xmlns:p14="http://schemas.microsoft.com/office/powerpoint/2010/main" Requires="p14">
      <p:transition spd="slow" p14:dur="1250" advClick="0" advTm="8000">
        <p14:switch dir="r"/>
      </p:transition>
    </mc:Choice>
    <mc:Fallback>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3650"/>
                            </p:stCondLst>
                            <p:childTnLst>
                              <p:par>
                                <p:cTn id="9" presetID="16" presetClass="entr" presetSubtype="21" fill="hold" nodeType="afterEffect">
                                  <p:stCondLst>
                                    <p:cond delay="0"/>
                                  </p:stCondLst>
                                  <p:iterate type="lt">
                                    <p:tmPct val="10000"/>
                                  </p:iterate>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par>
                          <p:cTn id="12" fill="hold">
                            <p:stCondLst>
                              <p:cond delay="6250"/>
                            </p:stCondLst>
                            <p:childTnLst>
                              <p:par>
                                <p:cTn id="13" presetID="16" presetClass="entr" presetSubtype="21" fill="hold" nodeType="afterEffect">
                                  <p:stCondLst>
                                    <p:cond delay="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s://www.anturageprofi.ru/images/uploads/12-12-2016/old_wood_dub_snezhnyy_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4357686" y="1066379"/>
            <a:ext cx="4531881" cy="646331"/>
          </a:xfrm>
          <a:prstGeom prst="rect">
            <a:avLst/>
          </a:prstGeom>
          <a:noFill/>
        </p:spPr>
        <p:txBody>
          <a:bodyPr wrap="square" rtlCol="0">
            <a:spAutoFit/>
          </a:bodyPr>
          <a:lstStyle/>
          <a:p>
            <a:pPr algn="ctr"/>
            <a:r>
              <a:rPr lang="ru-RU" b="1" i="1" dirty="0" smtClean="0">
                <a:solidFill>
                  <a:schemeClr val="tx1">
                    <a:lumMod val="75000"/>
                    <a:lumOff val="25000"/>
                  </a:schemeClr>
                </a:solidFill>
                <a:latin typeface="Times New Roman" panose="02020603050405020304" pitchFamily="18" charset="0"/>
                <a:cs typeface="Times New Roman" panose="02020603050405020304" pitchFamily="18" charset="0"/>
              </a:rPr>
              <a:t>4. Обводим шаблоны цветов и листьев на </a:t>
            </a:r>
            <a:r>
              <a:rPr lang="ru-RU" b="1" i="1" dirty="0" err="1" smtClean="0">
                <a:solidFill>
                  <a:schemeClr val="tx1">
                    <a:lumMod val="75000"/>
                    <a:lumOff val="25000"/>
                  </a:schemeClr>
                </a:solidFill>
                <a:latin typeface="Times New Roman" panose="02020603050405020304" pitchFamily="18" charset="0"/>
                <a:cs typeface="Times New Roman" panose="02020603050405020304" pitchFamily="18" charset="0"/>
              </a:rPr>
              <a:t>фоамиране</a:t>
            </a:r>
            <a:r>
              <a:rPr lang="ru-RU" b="1" i="1" dirty="0" smtClean="0">
                <a:solidFill>
                  <a:schemeClr val="tx1">
                    <a:lumMod val="75000"/>
                    <a:lumOff val="25000"/>
                  </a:schemeClr>
                </a:solidFill>
                <a:latin typeface="Times New Roman" panose="02020603050405020304" pitchFamily="18" charset="0"/>
                <a:cs typeface="Times New Roman" panose="02020603050405020304" pitchFamily="18" charset="0"/>
              </a:rPr>
              <a:t>, вырезаем.</a:t>
            </a:r>
          </a:p>
        </p:txBody>
      </p:sp>
      <p:pic>
        <p:nvPicPr>
          <p:cNvPr id="7" name="Рисунок 6" descr="Cxd2pvX74gA.jpg"/>
          <p:cNvPicPr>
            <a:picLocks noChangeAspect="1"/>
          </p:cNvPicPr>
          <p:nvPr/>
        </p:nvPicPr>
        <p:blipFill>
          <a:blip r:embed="rId3"/>
          <a:stretch>
            <a:fillRect/>
          </a:stretch>
        </p:blipFill>
        <p:spPr>
          <a:xfrm>
            <a:off x="429446" y="285728"/>
            <a:ext cx="3775874" cy="2786082"/>
          </a:xfrm>
          <a:prstGeom prst="rect">
            <a:avLst/>
          </a:prstGeom>
        </p:spPr>
      </p:pic>
      <p:pic>
        <p:nvPicPr>
          <p:cNvPr id="8" name="Рисунок 7" descr="q22BEL7fzWM.jpg"/>
          <p:cNvPicPr>
            <a:picLocks noChangeAspect="1"/>
          </p:cNvPicPr>
          <p:nvPr/>
        </p:nvPicPr>
        <p:blipFill>
          <a:blip r:embed="rId4"/>
          <a:stretch>
            <a:fillRect/>
          </a:stretch>
        </p:blipFill>
        <p:spPr>
          <a:xfrm>
            <a:off x="318336" y="3786190"/>
            <a:ext cx="3920231" cy="2539934"/>
          </a:xfrm>
          <a:prstGeom prst="rect">
            <a:avLst/>
          </a:prstGeom>
        </p:spPr>
      </p:pic>
      <p:pic>
        <p:nvPicPr>
          <p:cNvPr id="10" name="Рисунок 9" descr="uNyUVqXXOpY.jpg"/>
          <p:cNvPicPr>
            <a:picLocks noChangeAspect="1"/>
          </p:cNvPicPr>
          <p:nvPr/>
        </p:nvPicPr>
        <p:blipFill>
          <a:blip r:embed="rId5"/>
          <a:stretch>
            <a:fillRect/>
          </a:stretch>
        </p:blipFill>
        <p:spPr>
          <a:xfrm>
            <a:off x="4857752" y="3214686"/>
            <a:ext cx="3493248" cy="3038476"/>
          </a:xfrm>
          <a:prstGeom prst="rect">
            <a:avLst/>
          </a:prstGeom>
        </p:spPr>
      </p:pic>
    </p:spTree>
    <p:extLst>
      <p:ext uri="{BB962C8B-B14F-4D97-AF65-F5344CB8AC3E}">
        <p14:creationId xmlns="" xmlns:p14="http://schemas.microsoft.com/office/powerpoint/2010/main" val="802644649"/>
      </p:ext>
    </p:extLst>
  </p:cSld>
  <p:clrMapOvr>
    <a:masterClrMapping/>
  </p:clrMapOvr>
  <mc:AlternateContent xmlns:mc="http://schemas.openxmlformats.org/markup-compatibility/2006">
    <mc:Choice xmlns=""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s://www.anturageprofi.ru/images/uploads/12-12-2016/old_wood_dub_snezhnyy_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428596" y="4714884"/>
            <a:ext cx="8715404" cy="2031325"/>
          </a:xfrm>
          <a:prstGeom prst="rect">
            <a:avLst/>
          </a:prstGeom>
          <a:noFill/>
        </p:spPr>
        <p:txBody>
          <a:bodyPr wrap="square" rtlCol="0">
            <a:spAutoFit/>
          </a:bodyPr>
          <a:lstStyle/>
          <a:p>
            <a:r>
              <a:rPr lang="ru-RU" b="1" i="1" dirty="0" smtClean="0">
                <a:solidFill>
                  <a:schemeClr val="tx1">
                    <a:lumMod val="75000"/>
                    <a:lumOff val="25000"/>
                  </a:schemeClr>
                </a:solidFill>
                <a:latin typeface="Times New Roman" panose="02020603050405020304" pitchFamily="18" charset="0"/>
                <a:cs typeface="Times New Roman" panose="02020603050405020304" pitchFamily="18" charset="0"/>
              </a:rPr>
              <a:t>5.</a:t>
            </a:r>
            <a:r>
              <a:rPr lang="ru-RU"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Следующий шаг нашей работы самый интересный и ответственный - необходимо сделать цветы </a:t>
            </a:r>
            <a:r>
              <a:rPr lang="ru-RU" b="1" dirty="0" err="1" smtClean="0">
                <a:latin typeface="Times New Roman" panose="02020603050405020304" pitchFamily="18" charset="0"/>
                <a:cs typeface="Times New Roman" panose="02020603050405020304" pitchFamily="18" charset="0"/>
              </a:rPr>
              <a:t>пуансеттии</a:t>
            </a:r>
            <a:r>
              <a:rPr lang="ru-RU" b="1" dirty="0" smtClean="0">
                <a:latin typeface="Times New Roman" panose="02020603050405020304" pitchFamily="18" charset="0"/>
                <a:cs typeface="Times New Roman" panose="02020603050405020304" pitchFamily="18" charset="0"/>
              </a:rPr>
              <a:t> из </a:t>
            </a:r>
            <a:r>
              <a:rPr lang="ru-RU" b="1" dirty="0" err="1" smtClean="0">
                <a:latin typeface="Times New Roman" panose="02020603050405020304" pitchFamily="18" charset="0"/>
                <a:cs typeface="Times New Roman" panose="02020603050405020304" pitchFamily="18" charset="0"/>
              </a:rPr>
              <a:t>фоамирана</a:t>
            </a:r>
            <a:r>
              <a:rPr lang="ru-RU" b="1" i="1" dirty="0" smtClean="0">
                <a:solidFill>
                  <a:schemeClr val="tx1">
                    <a:lumMod val="75000"/>
                    <a:lumOff val="25000"/>
                  </a:schemeClr>
                </a:solidFill>
                <a:latin typeface="Times New Roman" panose="02020603050405020304" pitchFamily="18" charset="0"/>
                <a:cs typeface="Times New Roman" panose="02020603050405020304" pitchFamily="18" charset="0"/>
              </a:rPr>
              <a:t>.</a:t>
            </a:r>
            <a:r>
              <a:rPr lang="ru-RU" b="1" dirty="0" smtClean="0">
                <a:latin typeface="Times New Roman" panose="02020603050405020304" pitchFamily="18" charset="0"/>
                <a:cs typeface="Times New Roman" panose="02020603050405020304" pitchFamily="18" charset="0"/>
              </a:rPr>
              <a:t> Склеиваем при помощи </a:t>
            </a:r>
            <a:r>
              <a:rPr lang="ru-RU" b="1" dirty="0" err="1" smtClean="0">
                <a:latin typeface="Times New Roman" panose="02020603050405020304" pitchFamily="18" charset="0"/>
                <a:cs typeface="Times New Roman" panose="02020603050405020304" pitchFamily="18" charset="0"/>
              </a:rPr>
              <a:t>термопистолета</a:t>
            </a:r>
            <a:r>
              <a:rPr lang="ru-RU" b="1" dirty="0" smtClean="0">
                <a:latin typeface="Times New Roman" panose="02020603050405020304" pitchFamily="18" charset="0"/>
                <a:cs typeface="Times New Roman" panose="02020603050405020304" pitchFamily="18" charset="0"/>
              </a:rPr>
              <a:t> широкие концы. Получаются вот такие лепесточки. Раскладываем лепесточки между лепестками цветка-основы так, чтобы в серединке они соединялись. Приклеиваем.</a:t>
            </a:r>
          </a:p>
          <a:p>
            <a:endParaRPr lang="ru-RU" dirty="0" smtClean="0"/>
          </a:p>
          <a:p>
            <a:endParaRPr lang="ru-RU" b="1" i="1" dirty="0" smtClean="0">
              <a:solidFill>
                <a:schemeClr val="tx1">
                  <a:lumMod val="75000"/>
                  <a:lumOff val="25000"/>
                </a:schemeClr>
              </a:solidFill>
            </a:endParaRPr>
          </a:p>
        </p:txBody>
      </p:sp>
      <p:pic>
        <p:nvPicPr>
          <p:cNvPr id="5" name="Рисунок 4" descr="-n0dIvEwuiA.jpg"/>
          <p:cNvPicPr>
            <a:picLocks noChangeAspect="1"/>
          </p:cNvPicPr>
          <p:nvPr/>
        </p:nvPicPr>
        <p:blipFill>
          <a:blip r:embed="rId3"/>
          <a:stretch>
            <a:fillRect/>
          </a:stretch>
        </p:blipFill>
        <p:spPr>
          <a:xfrm>
            <a:off x="6286512" y="214290"/>
            <a:ext cx="2643206" cy="2523061"/>
          </a:xfrm>
          <a:prstGeom prst="rect">
            <a:avLst/>
          </a:prstGeom>
        </p:spPr>
      </p:pic>
      <p:pic>
        <p:nvPicPr>
          <p:cNvPr id="6" name="Рисунок 5" descr="-X379J8JqGg.jpg"/>
          <p:cNvPicPr>
            <a:picLocks noChangeAspect="1"/>
          </p:cNvPicPr>
          <p:nvPr/>
        </p:nvPicPr>
        <p:blipFill>
          <a:blip r:embed="rId4" cstate="print"/>
          <a:stretch>
            <a:fillRect/>
          </a:stretch>
        </p:blipFill>
        <p:spPr>
          <a:xfrm>
            <a:off x="214282" y="214290"/>
            <a:ext cx="3000396" cy="2451937"/>
          </a:xfrm>
          <a:prstGeom prst="rect">
            <a:avLst/>
          </a:prstGeom>
        </p:spPr>
      </p:pic>
      <p:pic>
        <p:nvPicPr>
          <p:cNvPr id="7" name="Рисунок 6" descr="wdc2Yv_M0hA.jpg"/>
          <p:cNvPicPr>
            <a:picLocks noChangeAspect="1"/>
          </p:cNvPicPr>
          <p:nvPr/>
        </p:nvPicPr>
        <p:blipFill>
          <a:blip r:embed="rId5"/>
          <a:stretch>
            <a:fillRect/>
          </a:stretch>
        </p:blipFill>
        <p:spPr>
          <a:xfrm>
            <a:off x="3286116" y="571480"/>
            <a:ext cx="2857520" cy="3830393"/>
          </a:xfrm>
          <a:prstGeom prst="rect">
            <a:avLst/>
          </a:prstGeom>
        </p:spPr>
      </p:pic>
    </p:spTree>
    <p:extLst>
      <p:ext uri="{BB962C8B-B14F-4D97-AF65-F5344CB8AC3E}">
        <p14:creationId xmlns="" xmlns:p14="http://schemas.microsoft.com/office/powerpoint/2010/main" val="3475896155"/>
      </p:ext>
    </p:extLst>
  </p:cSld>
  <p:clrMapOvr>
    <a:masterClrMapping/>
  </p:clrMapOvr>
  <p:transition spd="slow" advClick="0" advTm="2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iterate type="lt">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s://www.anturageprofi.ru/images/uploads/12-12-2016/old_wood_dub_snezhnyy_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500034" y="4929198"/>
            <a:ext cx="8396326" cy="1477328"/>
          </a:xfrm>
          <a:prstGeom prst="rect">
            <a:avLst/>
          </a:prstGeom>
          <a:noFill/>
        </p:spPr>
        <p:txBody>
          <a:bodyPr wrap="square" rtlCol="0">
            <a:spAutoFit/>
          </a:bodyPr>
          <a:lstStyle/>
          <a:p>
            <a:r>
              <a:rPr lang="ru-RU" b="1" i="1" dirty="0" smtClean="0">
                <a:solidFill>
                  <a:schemeClr val="tx1">
                    <a:lumMod val="75000"/>
                    <a:lumOff val="25000"/>
                  </a:schemeClr>
                </a:solidFill>
                <a:latin typeface="Times New Roman" pitchFamily="18" charset="0"/>
                <a:cs typeface="Times New Roman" pitchFamily="18" charset="0"/>
              </a:rPr>
              <a:t>6.</a:t>
            </a:r>
            <a:r>
              <a:rPr lang="ru-RU" b="1" i="1" dirty="0" smtClean="0">
                <a:latin typeface="Times New Roman" pitchFamily="18" charset="0"/>
                <a:cs typeface="Times New Roman" pitchFamily="18" charset="0"/>
              </a:rPr>
              <a:t> Теперь делаем "тычинки" из золотого </a:t>
            </a:r>
            <a:r>
              <a:rPr lang="ru-RU" b="1" i="1" dirty="0" err="1" smtClean="0">
                <a:latin typeface="Times New Roman" pitchFamily="18" charset="0"/>
                <a:cs typeface="Times New Roman" pitchFamily="18" charset="0"/>
              </a:rPr>
              <a:t>фоамирана</a:t>
            </a:r>
            <a:r>
              <a:rPr lang="ru-RU" b="1" i="1" dirty="0" smtClean="0">
                <a:latin typeface="Times New Roman" pitchFamily="18" charset="0"/>
                <a:cs typeface="Times New Roman" pitchFamily="18" charset="0"/>
              </a:rPr>
              <a:t> вырезаем кружочки, прикладываем к горячему утюгу чтобы они поменяли форму и стали выпуклыми</a:t>
            </a:r>
            <a:r>
              <a:rPr lang="ru-RU" b="1" i="1" dirty="0" smtClean="0">
                <a:solidFill>
                  <a:schemeClr val="tx1">
                    <a:lumMod val="75000"/>
                    <a:lumOff val="25000"/>
                  </a:schemeClr>
                </a:solidFill>
                <a:latin typeface="Times New Roman" pitchFamily="18" charset="0"/>
                <a:cs typeface="Times New Roman" pitchFamily="18" charset="0"/>
              </a:rPr>
              <a:t>.</a:t>
            </a:r>
            <a:r>
              <a:rPr lang="ru-RU" b="1" i="1" dirty="0" smtClean="0">
                <a:latin typeface="Times New Roman" pitchFamily="18" charset="0"/>
                <a:cs typeface="Times New Roman" pitchFamily="18" charset="0"/>
              </a:rPr>
              <a:t> Вклеиваем "тычинки" между верхними лепестками.</a:t>
            </a:r>
            <a:r>
              <a:rPr lang="ru-RU" b="1" i="1" dirty="0" smtClean="0">
                <a:solidFill>
                  <a:schemeClr val="tx1">
                    <a:lumMod val="75000"/>
                    <a:lumOff val="25000"/>
                  </a:schemeClr>
                </a:solidFill>
                <a:latin typeface="Times New Roman" pitchFamily="18" charset="0"/>
                <a:cs typeface="Times New Roman" pitchFamily="18" charset="0"/>
              </a:rPr>
              <a:t> </a:t>
            </a:r>
            <a:r>
              <a:rPr lang="ru-RU" b="1" i="1" dirty="0" smtClean="0">
                <a:latin typeface="Times New Roman" pitchFamily="18" charset="0"/>
                <a:cs typeface="Times New Roman" pitchFamily="18" charset="0"/>
              </a:rPr>
              <a:t>Делаем еще два цветка. На венке их будет три.</a:t>
            </a:r>
          </a:p>
          <a:p>
            <a:endParaRPr lang="ru-RU" b="1" i="1" dirty="0">
              <a:solidFill>
                <a:schemeClr val="tx1">
                  <a:lumMod val="75000"/>
                  <a:lumOff val="25000"/>
                </a:schemeClr>
              </a:solidFill>
            </a:endParaRPr>
          </a:p>
        </p:txBody>
      </p:sp>
      <p:pic>
        <p:nvPicPr>
          <p:cNvPr id="5" name="Рисунок 4" descr="cgrYcLIAZG4.jpg"/>
          <p:cNvPicPr>
            <a:picLocks noChangeAspect="1"/>
          </p:cNvPicPr>
          <p:nvPr/>
        </p:nvPicPr>
        <p:blipFill>
          <a:blip r:embed="rId3"/>
          <a:stretch>
            <a:fillRect/>
          </a:stretch>
        </p:blipFill>
        <p:spPr>
          <a:xfrm>
            <a:off x="285720" y="214290"/>
            <a:ext cx="2928958" cy="3519381"/>
          </a:xfrm>
          <a:prstGeom prst="rect">
            <a:avLst/>
          </a:prstGeom>
        </p:spPr>
      </p:pic>
      <p:pic>
        <p:nvPicPr>
          <p:cNvPr id="6" name="Рисунок 5" descr="TThbbWW4eXY.jpg"/>
          <p:cNvPicPr>
            <a:picLocks noChangeAspect="1"/>
          </p:cNvPicPr>
          <p:nvPr/>
        </p:nvPicPr>
        <p:blipFill>
          <a:blip r:embed="rId4" cstate="print"/>
          <a:stretch>
            <a:fillRect/>
          </a:stretch>
        </p:blipFill>
        <p:spPr>
          <a:xfrm>
            <a:off x="3500430" y="500042"/>
            <a:ext cx="2292353" cy="4071942"/>
          </a:xfrm>
          <a:prstGeom prst="rect">
            <a:avLst/>
          </a:prstGeom>
        </p:spPr>
      </p:pic>
      <p:pic>
        <p:nvPicPr>
          <p:cNvPr id="7" name="Рисунок 6" descr="6uunp6NuUJM.jpg"/>
          <p:cNvPicPr>
            <a:picLocks noChangeAspect="1"/>
          </p:cNvPicPr>
          <p:nvPr/>
        </p:nvPicPr>
        <p:blipFill>
          <a:blip r:embed="rId5"/>
          <a:stretch>
            <a:fillRect/>
          </a:stretch>
        </p:blipFill>
        <p:spPr>
          <a:xfrm>
            <a:off x="6000760" y="285728"/>
            <a:ext cx="2895600" cy="3429024"/>
          </a:xfrm>
          <a:prstGeom prst="rect">
            <a:avLst/>
          </a:prstGeom>
        </p:spPr>
      </p:pic>
    </p:spTree>
    <p:extLst>
      <p:ext uri="{BB962C8B-B14F-4D97-AF65-F5344CB8AC3E}">
        <p14:creationId xmlns="" xmlns:p14="http://schemas.microsoft.com/office/powerpoint/2010/main" val="2537226557"/>
      </p:ext>
    </p:extLst>
  </p:cSld>
  <p:clrMapOvr>
    <a:masterClrMapping/>
  </p:clrMapOvr>
  <mc:AlternateContent xmlns:mc="http://schemas.openxmlformats.org/markup-compatibility/2006">
    <mc:Choice xmlns="" xmlns:p14="http://schemas.microsoft.com/office/powerpoint/2010/main" Requires="p14">
      <p:transition spd="slow" p14:dur="1600" advClick="0" advTm="16000">
        <p14:prism isInverted="1"/>
      </p:transition>
    </mc:Choice>
    <mc:Fallback>
      <p:transition spd="slow" advClick="0" advTm="1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iterate type="lt">
                                    <p:tmPct val="15000"/>
                                  </p:iterate>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s://www.anturageprofi.ru/images/uploads/12-12-2016/old_wood_dub_snezhnyy_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304909" y="4290517"/>
            <a:ext cx="8534182" cy="2308324"/>
          </a:xfrm>
          <a:prstGeom prst="rect">
            <a:avLst/>
          </a:prstGeom>
          <a:noFill/>
        </p:spPr>
        <p:txBody>
          <a:bodyPr wrap="square" rtlCol="0">
            <a:spAutoFit/>
          </a:bodyPr>
          <a:lstStyle/>
          <a:p>
            <a:r>
              <a:rPr lang="ru-RU" b="1" i="1" dirty="0" smtClean="0">
                <a:latin typeface="Times New Roman" pitchFamily="18" charset="0"/>
                <a:cs typeface="Times New Roman" pitchFamily="18" charset="0"/>
              </a:rPr>
              <a:t>7. Приступаем к оформлению венка. На листьях с помощью </a:t>
            </a:r>
            <a:r>
              <a:rPr lang="ru-RU" b="1" i="1" dirty="0" err="1" smtClean="0">
                <a:latin typeface="Times New Roman" pitchFamily="18" charset="0"/>
                <a:cs typeface="Times New Roman" pitchFamily="18" charset="0"/>
              </a:rPr>
              <a:t>шпашки</a:t>
            </a:r>
            <a:r>
              <a:rPr lang="ru-RU" b="1" i="1" dirty="0" smtClean="0">
                <a:latin typeface="Times New Roman" pitchFamily="18" charset="0"/>
                <a:cs typeface="Times New Roman" pitchFamily="18" charset="0"/>
              </a:rPr>
              <a:t> прорисовываем прожилки.  Приклеиваем при помощи </a:t>
            </a:r>
            <a:r>
              <a:rPr lang="ru-RU" b="1" i="1" dirty="0" err="1" smtClean="0">
                <a:latin typeface="Times New Roman" pitchFamily="18" charset="0"/>
                <a:cs typeface="Times New Roman" pitchFamily="18" charset="0"/>
              </a:rPr>
              <a:t>термопистолета</a:t>
            </a:r>
            <a:r>
              <a:rPr lang="ru-RU" b="1" i="1" dirty="0" smtClean="0">
                <a:latin typeface="Times New Roman" pitchFamily="18" charset="0"/>
                <a:cs typeface="Times New Roman" pitchFamily="18" charset="0"/>
              </a:rPr>
              <a:t>  сначала листья, а затем цветы на равном расстоянии друг от друга, причём лучше сначала приклеить большой листик, а затем уже все маленькие. Для того, чтобы был эффект объёма, мы при наклеивании смазываем клеем только основание каждого листочка. Каждый последующий листочек мы подклеиваем под предыдущий. Все листочки на кольце "смотрят" в одном направлении.</a:t>
            </a:r>
          </a:p>
          <a:p>
            <a:pPr algn="ctr"/>
            <a:r>
              <a:rPr lang="ru-RU" b="1" i="1" dirty="0" smtClean="0">
                <a:solidFill>
                  <a:schemeClr val="tx1">
                    <a:lumMod val="75000"/>
                    <a:lumOff val="25000"/>
                  </a:schemeClr>
                </a:solidFill>
              </a:rPr>
              <a:t> </a:t>
            </a:r>
            <a:endParaRPr lang="ru-RU" b="1" i="1" dirty="0">
              <a:solidFill>
                <a:schemeClr val="tx1">
                  <a:lumMod val="75000"/>
                  <a:lumOff val="25000"/>
                </a:schemeClr>
              </a:solidFill>
            </a:endParaRPr>
          </a:p>
        </p:txBody>
      </p:sp>
      <p:pic>
        <p:nvPicPr>
          <p:cNvPr id="5" name="Рисунок 4" descr="k0bkjO8XQYI.jpg"/>
          <p:cNvPicPr>
            <a:picLocks noChangeAspect="1"/>
          </p:cNvPicPr>
          <p:nvPr/>
        </p:nvPicPr>
        <p:blipFill>
          <a:blip r:embed="rId3" cstate="print"/>
          <a:stretch>
            <a:fillRect/>
          </a:stretch>
        </p:blipFill>
        <p:spPr>
          <a:xfrm>
            <a:off x="418973" y="260648"/>
            <a:ext cx="2610792" cy="2286016"/>
          </a:xfrm>
          <a:prstGeom prst="rect">
            <a:avLst/>
          </a:prstGeom>
        </p:spPr>
      </p:pic>
      <p:pic>
        <p:nvPicPr>
          <p:cNvPr id="6" name="Рисунок 5" descr="OdjpNzK4h0U.jpg"/>
          <p:cNvPicPr>
            <a:picLocks noChangeAspect="1"/>
          </p:cNvPicPr>
          <p:nvPr/>
        </p:nvPicPr>
        <p:blipFill>
          <a:blip r:embed="rId4" cstate="print"/>
          <a:stretch>
            <a:fillRect/>
          </a:stretch>
        </p:blipFill>
        <p:spPr>
          <a:xfrm>
            <a:off x="3155910" y="1325609"/>
            <a:ext cx="2344818" cy="2286016"/>
          </a:xfrm>
          <a:prstGeom prst="rect">
            <a:avLst/>
          </a:prstGeom>
        </p:spPr>
      </p:pic>
      <p:pic>
        <p:nvPicPr>
          <p:cNvPr id="8" name="Рисунок 7" descr="ddgLU-TTiVE.jpg"/>
          <p:cNvPicPr>
            <a:picLocks noChangeAspect="1"/>
          </p:cNvPicPr>
          <p:nvPr/>
        </p:nvPicPr>
        <p:blipFill>
          <a:blip r:embed="rId5" cstate="print"/>
          <a:srcRect b="6820"/>
          <a:stretch>
            <a:fillRect/>
          </a:stretch>
        </p:blipFill>
        <p:spPr>
          <a:xfrm rot="16200000">
            <a:off x="6088727" y="1540153"/>
            <a:ext cx="2286016" cy="3214712"/>
          </a:xfrm>
          <a:prstGeom prst="rect">
            <a:avLst/>
          </a:prstGeom>
        </p:spPr>
      </p:pic>
    </p:spTree>
    <p:extLst>
      <p:ext uri="{BB962C8B-B14F-4D97-AF65-F5344CB8AC3E}">
        <p14:creationId xmlns="" xmlns:p14="http://schemas.microsoft.com/office/powerpoint/2010/main" val="2715399536"/>
      </p:ext>
    </p:extLst>
  </p:cSld>
  <p:clrMapOvr>
    <a:masterClrMapping/>
  </p:clrMapOvr>
  <mc:AlternateContent xmlns:mc="http://schemas.openxmlformats.org/markup-compatibility/2006">
    <mc:Choice xmlns="" xmlns:p14="http://schemas.microsoft.com/office/powerpoint/2010/main" Requires="p14">
      <p:transition spd="slow" p14:dur="1250" advClick="0" advTm="35000">
        <p14:flip dir="r"/>
      </p:transition>
    </mc:Choice>
    <mc:Fallback>
      <p:transition spd="slow" advClick="0" advTm="3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iterate type="lt">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s://www.anturageprofi.ru/images/uploads/12-12-2016/old_wood_dub_snezhnyy_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3812" y="-19472"/>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500034" y="5090699"/>
            <a:ext cx="8286808" cy="646331"/>
          </a:xfrm>
          <a:prstGeom prst="rect">
            <a:avLst/>
          </a:prstGeom>
          <a:noFill/>
        </p:spPr>
        <p:txBody>
          <a:bodyPr wrap="square" rtlCol="0">
            <a:spAutoFit/>
          </a:bodyPr>
          <a:lstStyle/>
          <a:p>
            <a:r>
              <a:rPr lang="ru-RU" b="1" i="1" dirty="0" smtClean="0">
                <a:solidFill>
                  <a:schemeClr val="tx1">
                    <a:lumMod val="75000"/>
                    <a:lumOff val="25000"/>
                  </a:schemeClr>
                </a:solidFill>
                <a:latin typeface="Times New Roman" pitchFamily="18" charset="0"/>
                <a:cs typeface="Times New Roman" pitchFamily="18" charset="0"/>
              </a:rPr>
              <a:t>8. Приклеиваем цветы . Вниз венка клеим бантик. Завершаем работу, делая петлю из шпагата</a:t>
            </a:r>
            <a:r>
              <a:rPr lang="ru-RU" b="1" i="1" dirty="0" smtClean="0">
                <a:solidFill>
                  <a:schemeClr val="tx1">
                    <a:lumMod val="75000"/>
                    <a:lumOff val="25000"/>
                  </a:schemeClr>
                </a:solidFill>
              </a:rPr>
              <a:t>.</a:t>
            </a:r>
            <a:endParaRPr lang="ru-RU" b="1" i="1" dirty="0">
              <a:solidFill>
                <a:schemeClr val="tx1">
                  <a:lumMod val="75000"/>
                  <a:lumOff val="25000"/>
                </a:schemeClr>
              </a:solidFill>
            </a:endParaRPr>
          </a:p>
        </p:txBody>
      </p:sp>
      <p:pic>
        <p:nvPicPr>
          <p:cNvPr id="5" name="Рисунок 4" descr="Nz4zE-hzKQQ.jpg"/>
          <p:cNvPicPr>
            <a:picLocks noChangeAspect="1"/>
          </p:cNvPicPr>
          <p:nvPr/>
        </p:nvPicPr>
        <p:blipFill>
          <a:blip r:embed="rId3"/>
          <a:stretch>
            <a:fillRect/>
          </a:stretch>
        </p:blipFill>
        <p:spPr>
          <a:xfrm>
            <a:off x="428596" y="571480"/>
            <a:ext cx="3714776" cy="4102280"/>
          </a:xfrm>
          <a:prstGeom prst="rect">
            <a:avLst/>
          </a:prstGeom>
        </p:spPr>
      </p:pic>
      <p:pic>
        <p:nvPicPr>
          <p:cNvPr id="6" name="Рисунок 5" descr="IR_uzh2K4r0.jpg"/>
          <p:cNvPicPr>
            <a:picLocks noChangeAspect="1"/>
          </p:cNvPicPr>
          <p:nvPr/>
        </p:nvPicPr>
        <p:blipFill>
          <a:blip r:embed="rId4"/>
          <a:srcRect l="3573" r="1744"/>
          <a:stretch>
            <a:fillRect/>
          </a:stretch>
        </p:blipFill>
        <p:spPr>
          <a:xfrm>
            <a:off x="4643438" y="571480"/>
            <a:ext cx="3929090" cy="4071966"/>
          </a:xfrm>
          <a:prstGeom prst="rect">
            <a:avLst/>
          </a:prstGeom>
        </p:spPr>
      </p:pic>
    </p:spTree>
    <p:extLst>
      <p:ext uri="{BB962C8B-B14F-4D97-AF65-F5344CB8AC3E}">
        <p14:creationId xmlns="" xmlns:p14="http://schemas.microsoft.com/office/powerpoint/2010/main" val="1442569239"/>
      </p:ext>
    </p:extLst>
  </p:cSld>
  <p:clrMapOvr>
    <a:masterClrMapping/>
  </p:clrMapOvr>
  <mc:AlternateContent xmlns:mc="http://schemas.openxmlformats.org/markup-compatibility/2006">
    <mc:Choice xmlns="" xmlns:p14="http://schemas.microsoft.com/office/powerpoint/2010/main" Requires="p14">
      <p:transition spd="slow" p14:dur="1400" advClick="0" advTm="6000">
        <p14:doors dir="vert"/>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iterate type="lt">
                                    <p:tmPct val="11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s://www.anturageprofi.ru/images/uploads/12-12-2016/old_wood_dub_snezhnyy_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611560" y="5814556"/>
            <a:ext cx="7488832" cy="584775"/>
          </a:xfrm>
          <a:prstGeom prst="rect">
            <a:avLst/>
          </a:prstGeom>
          <a:noFill/>
        </p:spPr>
        <p:txBody>
          <a:bodyPr wrap="square" rtlCol="0">
            <a:spAutoFit/>
          </a:bodyPr>
          <a:lstStyle/>
          <a:p>
            <a:pPr algn="ctr"/>
            <a:r>
              <a:rPr lang="ru-RU" sz="3200" b="1" i="1" dirty="0" smtClean="0">
                <a:solidFill>
                  <a:schemeClr val="tx1">
                    <a:lumMod val="75000"/>
                    <a:lumOff val="25000"/>
                  </a:schemeClr>
                </a:solidFill>
                <a:latin typeface="Times New Roman" panose="02020603050405020304" pitchFamily="18" charset="0"/>
                <a:cs typeface="Times New Roman" panose="02020603050405020304" pitchFamily="18" charset="0"/>
              </a:rPr>
              <a:t>Рождественский венок готов!</a:t>
            </a:r>
            <a:endParaRPr lang="ru-RU" sz="3200" b="1" i="1"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pic>
        <p:nvPicPr>
          <p:cNvPr id="5" name="Рисунок 4" descr="EjgdOlM9Yo8.jpg"/>
          <p:cNvPicPr>
            <a:picLocks noChangeAspect="1"/>
          </p:cNvPicPr>
          <p:nvPr/>
        </p:nvPicPr>
        <p:blipFill>
          <a:blip r:embed="rId3"/>
          <a:stretch>
            <a:fillRect/>
          </a:stretch>
        </p:blipFill>
        <p:spPr>
          <a:xfrm>
            <a:off x="2214546" y="142852"/>
            <a:ext cx="4204835" cy="5193801"/>
          </a:xfrm>
          <a:prstGeom prst="rect">
            <a:avLst/>
          </a:prstGeom>
        </p:spPr>
      </p:pic>
    </p:spTree>
    <p:extLst>
      <p:ext uri="{BB962C8B-B14F-4D97-AF65-F5344CB8AC3E}">
        <p14:creationId xmlns="" xmlns:p14="http://schemas.microsoft.com/office/powerpoint/2010/main" val="3080966718"/>
      </p:ext>
    </p:extLst>
  </p:cSld>
  <p:clrMapOvr>
    <a:masterClrMapping/>
  </p:clrMapOvr>
  <p:transition spd="slow" advTm="2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https://www.anturageprofi.ru/images/uploads/12-12-2016/old_wood_dub_snezhnyy_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pic>
        <p:nvPicPr>
          <p:cNvPr id="2" name="Picture 2" descr="C:\Users\Дом\Documents\+дд 2020-21\+венок\TWaoJHvXEAg.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673" y="-27384"/>
            <a:ext cx="9144000" cy="594928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2126401" y="3114112"/>
            <a:ext cx="4896544" cy="646331"/>
          </a:xfrm>
          <a:prstGeom prst="rect">
            <a:avLst/>
          </a:prstGeom>
          <a:noFill/>
        </p:spPr>
        <p:txBody>
          <a:bodyPr wrap="square" rtlCol="0">
            <a:spAutoFit/>
          </a:bodyPr>
          <a:lstStyle/>
          <a:p>
            <a:pPr algn="ctr"/>
            <a:r>
              <a:rPr lang="ru-RU" sz="3600" b="1" i="1" dirty="0" smtClean="0">
                <a:solidFill>
                  <a:srgbClr val="C00000"/>
                </a:solidFill>
              </a:rPr>
              <a:t>Спасибо за внимание!</a:t>
            </a:r>
            <a:endParaRPr lang="ru-RU" sz="3600" b="1" i="1" dirty="0">
              <a:solidFill>
                <a:srgbClr val="C00000"/>
              </a:solidFill>
            </a:endParaRPr>
          </a:p>
        </p:txBody>
      </p:sp>
    </p:spTree>
    <p:extLst>
      <p:ext uri="{BB962C8B-B14F-4D97-AF65-F5344CB8AC3E}">
        <p14:creationId xmlns="" xmlns:p14="http://schemas.microsoft.com/office/powerpoint/2010/main" val="349229302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TotalTime>
  <Words>430</Words>
  <Application>Microsoft Office PowerPoint</Application>
  <PresentationFormat>Экран (4:3)</PresentationFormat>
  <Paragraphs>41</Paragraphs>
  <Slides>11</Slides>
  <Notes>0</Notes>
  <HiddenSlides>0</HiddenSlides>
  <MMClips>1</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  Мастер -класс: «Рождественский венок»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Новогодняя гирлянда  на двери (часть 1)</dc:title>
  <dc:creator>Дом</dc:creator>
  <cp:lastModifiedBy>User</cp:lastModifiedBy>
  <cp:revision>39</cp:revision>
  <dcterms:created xsi:type="dcterms:W3CDTF">2020-12-01T23:39:03Z</dcterms:created>
  <dcterms:modified xsi:type="dcterms:W3CDTF">2020-12-26T07:03:32Z</dcterms:modified>
</cp:coreProperties>
</file>